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sldIdLst>
    <p:sldId id="257" r:id="rId5"/>
    <p:sldId id="262" r:id="rId6"/>
    <p:sldId id="268" r:id="rId7"/>
    <p:sldId id="275" r:id="rId8"/>
    <p:sldId id="269" r:id="rId9"/>
    <p:sldId id="270" r:id="rId10"/>
    <p:sldId id="271" r:id="rId11"/>
    <p:sldId id="265" r:id="rId12"/>
    <p:sldId id="273" r:id="rId13"/>
    <p:sldId id="266" r:id="rId14"/>
    <p:sldId id="272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48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BA06DF-13AD-494F-98AC-662396903773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E2F584E-5409-42C7-8EC6-1EF5AC7AC23A}">
      <dgm:prSet phldrT="[Text]"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>
              <a:latin typeface="Arial" panose="020B0604020202020204"/>
            </a:rPr>
            <a:t>Planning and Analysis</a:t>
          </a:r>
          <a:endParaRPr lang="en-US"/>
        </a:p>
      </dgm:t>
    </dgm:pt>
    <dgm:pt modelId="{6763DE6E-982E-40C4-B251-980ADD46CCB5}" type="parTrans" cxnId="{2BF31388-CFC4-4ECA-A2E3-7FF832253939}">
      <dgm:prSet/>
      <dgm:spPr/>
      <dgm:t>
        <a:bodyPr/>
        <a:lstStyle/>
        <a:p>
          <a:endParaRPr lang="en-US"/>
        </a:p>
      </dgm:t>
    </dgm:pt>
    <dgm:pt modelId="{EB293502-F405-4D8B-BA2F-7CD6D05F2144}" type="sibTrans" cxnId="{2BF31388-CFC4-4ECA-A2E3-7FF832253939}">
      <dgm:prSet/>
      <dgm:spPr/>
      <dgm:t>
        <a:bodyPr/>
        <a:lstStyle/>
        <a:p>
          <a:endParaRPr lang="en-US"/>
        </a:p>
      </dgm:t>
    </dgm:pt>
    <dgm:pt modelId="{FEFBAA6D-8C3A-449A-B8EC-493A11081600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 panose="020B0604020202020204"/>
            </a:rPr>
            <a:t>Researching and mapping data</a:t>
          </a:r>
          <a:endParaRPr lang="en-US"/>
        </a:p>
      </dgm:t>
    </dgm:pt>
    <dgm:pt modelId="{0122E6CB-C7E9-4FEC-B0CC-76C36BF29D89}" type="parTrans" cxnId="{BE41B38A-5CEF-423E-8D8B-EC5E4AACD455}">
      <dgm:prSet/>
      <dgm:spPr/>
      <dgm:t>
        <a:bodyPr/>
        <a:lstStyle/>
        <a:p>
          <a:endParaRPr lang="en-US"/>
        </a:p>
      </dgm:t>
    </dgm:pt>
    <dgm:pt modelId="{E3F2336D-3120-43B1-8194-9AD64FE9DFA4}" type="sibTrans" cxnId="{BE41B38A-5CEF-423E-8D8B-EC5E4AACD455}">
      <dgm:prSet/>
      <dgm:spPr/>
      <dgm:t>
        <a:bodyPr/>
        <a:lstStyle/>
        <a:p>
          <a:endParaRPr lang="en-US"/>
        </a:p>
      </dgm:t>
    </dgm:pt>
    <dgm:pt modelId="{24036C6D-B10C-4D0C-BA3A-2AB0978E4FD9}">
      <dgm:prSet phldrT="[Text]"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>
              <a:latin typeface="Arial" panose="020B0604020202020204"/>
            </a:rPr>
            <a:t>Design</a:t>
          </a:r>
          <a:endParaRPr lang="en-US"/>
        </a:p>
      </dgm:t>
    </dgm:pt>
    <dgm:pt modelId="{7E643868-E0E8-4F35-8BCE-77B4E215951C}" type="parTrans" cxnId="{7D8723ED-4FBB-4856-BFE9-706811FF202D}">
      <dgm:prSet/>
      <dgm:spPr/>
      <dgm:t>
        <a:bodyPr/>
        <a:lstStyle/>
        <a:p>
          <a:endParaRPr lang="en-US"/>
        </a:p>
      </dgm:t>
    </dgm:pt>
    <dgm:pt modelId="{9A541BDA-E314-42BD-9C8B-1A53FA78923F}" type="sibTrans" cxnId="{7D8723ED-4FBB-4856-BFE9-706811FF202D}">
      <dgm:prSet/>
      <dgm:spPr/>
      <dgm:t>
        <a:bodyPr/>
        <a:lstStyle/>
        <a:p>
          <a:endParaRPr lang="en-US"/>
        </a:p>
      </dgm:t>
    </dgm:pt>
    <dgm:pt modelId="{BAEB1591-6F91-47B9-84EC-167A141D24DB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 panose="020B0604020202020204"/>
            </a:rPr>
            <a:t>Designing and prototyping Objects</a:t>
          </a:r>
          <a:endParaRPr lang="en-US"/>
        </a:p>
      </dgm:t>
    </dgm:pt>
    <dgm:pt modelId="{F845389B-2A6C-4A5D-AB62-8B77A4A2F9D4}" type="parTrans" cxnId="{85950AAF-3D1D-420F-9CED-E1D6242CBA31}">
      <dgm:prSet/>
      <dgm:spPr/>
      <dgm:t>
        <a:bodyPr/>
        <a:lstStyle/>
        <a:p>
          <a:endParaRPr lang="en-US"/>
        </a:p>
      </dgm:t>
    </dgm:pt>
    <dgm:pt modelId="{795546DA-6C4F-42A8-BB2F-2D5AE787FFB9}" type="sibTrans" cxnId="{85950AAF-3D1D-420F-9CED-E1D6242CBA31}">
      <dgm:prSet/>
      <dgm:spPr/>
      <dgm:t>
        <a:bodyPr/>
        <a:lstStyle/>
        <a:p>
          <a:endParaRPr lang="en-US"/>
        </a:p>
      </dgm:t>
    </dgm:pt>
    <dgm:pt modelId="{357C65E4-9FFF-4161-B6A3-1338CB5D1FD3}">
      <dgm:prSet phldrT="[Text]"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>
              <a:latin typeface="Arial" panose="020B0604020202020204"/>
            </a:rPr>
            <a:t>Development</a:t>
          </a:r>
          <a:endParaRPr lang="en-US"/>
        </a:p>
      </dgm:t>
    </dgm:pt>
    <dgm:pt modelId="{FD0A87E9-1C46-42E2-B789-03B0C13AF109}" type="parTrans" cxnId="{E6508CEA-2867-4951-A259-83C7FFFF5709}">
      <dgm:prSet/>
      <dgm:spPr/>
      <dgm:t>
        <a:bodyPr/>
        <a:lstStyle/>
        <a:p>
          <a:endParaRPr lang="en-US"/>
        </a:p>
      </dgm:t>
    </dgm:pt>
    <dgm:pt modelId="{416AB26A-5E31-4A33-82C2-AF2FFDD3F681}" type="sibTrans" cxnId="{E6508CEA-2867-4951-A259-83C7FFFF5709}">
      <dgm:prSet/>
      <dgm:spPr/>
      <dgm:t>
        <a:bodyPr/>
        <a:lstStyle/>
        <a:p>
          <a:endParaRPr lang="en-US"/>
        </a:p>
      </dgm:t>
    </dgm:pt>
    <dgm:pt modelId="{4929EF75-BDBB-47C6-AF9A-25A3EBDC58B2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 panose="020B0604020202020204"/>
            </a:rPr>
            <a:t>Creating OER resources</a:t>
          </a:r>
          <a:endParaRPr lang="en-US"/>
        </a:p>
      </dgm:t>
    </dgm:pt>
    <dgm:pt modelId="{C54F9734-BFAA-41B2-A8C0-71959AE74F4E}" type="parTrans" cxnId="{C676FE71-18DA-4221-BF0B-C7E015FE68B4}">
      <dgm:prSet/>
      <dgm:spPr/>
      <dgm:t>
        <a:bodyPr/>
        <a:lstStyle/>
        <a:p>
          <a:endParaRPr lang="en-US"/>
        </a:p>
      </dgm:t>
    </dgm:pt>
    <dgm:pt modelId="{985C1D90-73D1-459D-8F7C-871F0086EB82}" type="sibTrans" cxnId="{C676FE71-18DA-4221-BF0B-C7E015FE68B4}">
      <dgm:prSet/>
      <dgm:spPr/>
      <dgm:t>
        <a:bodyPr/>
        <a:lstStyle/>
        <a:p>
          <a:endParaRPr lang="en-US"/>
        </a:p>
      </dgm:t>
    </dgm:pt>
    <dgm:pt modelId="{163F0DF6-68FC-4B42-88F6-CF6A8F09C0AE}" type="pres">
      <dgm:prSet presAssocID="{C1BA06DF-13AD-494F-98AC-662396903773}" presName="root" presStyleCnt="0">
        <dgm:presLayoutVars>
          <dgm:dir/>
          <dgm:resizeHandles val="exact"/>
        </dgm:presLayoutVars>
      </dgm:prSet>
      <dgm:spPr/>
    </dgm:pt>
    <dgm:pt modelId="{AB84619B-872C-4B57-9EEF-CD4230093579}" type="pres">
      <dgm:prSet presAssocID="{2E2F584E-5409-42C7-8EC6-1EF5AC7AC23A}" presName="compNode" presStyleCnt="0"/>
      <dgm:spPr/>
    </dgm:pt>
    <dgm:pt modelId="{AFB88341-11F6-4CDC-97FA-5E9058DCB03C}" type="pres">
      <dgm:prSet presAssocID="{2E2F584E-5409-42C7-8EC6-1EF5AC7AC23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1D486B49-EE16-459C-BDCA-866958D05BBD}" type="pres">
      <dgm:prSet presAssocID="{2E2F584E-5409-42C7-8EC6-1EF5AC7AC23A}" presName="iconSpace" presStyleCnt="0"/>
      <dgm:spPr/>
    </dgm:pt>
    <dgm:pt modelId="{85E970D5-8E84-4110-B5B4-5658499C0665}" type="pres">
      <dgm:prSet presAssocID="{2E2F584E-5409-42C7-8EC6-1EF5AC7AC23A}" presName="parTx" presStyleLbl="revTx" presStyleIdx="0" presStyleCnt="6">
        <dgm:presLayoutVars>
          <dgm:chMax val="0"/>
          <dgm:chPref val="0"/>
        </dgm:presLayoutVars>
      </dgm:prSet>
      <dgm:spPr/>
    </dgm:pt>
    <dgm:pt modelId="{DCC2B631-E8A7-4910-9CB6-5CCA5F5A7B5D}" type="pres">
      <dgm:prSet presAssocID="{2E2F584E-5409-42C7-8EC6-1EF5AC7AC23A}" presName="txSpace" presStyleCnt="0"/>
      <dgm:spPr/>
    </dgm:pt>
    <dgm:pt modelId="{37446365-BC94-48D9-B060-A561E582669B}" type="pres">
      <dgm:prSet presAssocID="{2E2F584E-5409-42C7-8EC6-1EF5AC7AC23A}" presName="desTx" presStyleLbl="revTx" presStyleIdx="1" presStyleCnt="6">
        <dgm:presLayoutVars/>
      </dgm:prSet>
      <dgm:spPr/>
    </dgm:pt>
    <dgm:pt modelId="{C5D23EA1-F930-4ACC-BCD9-3EDF1B48E40B}" type="pres">
      <dgm:prSet presAssocID="{EB293502-F405-4D8B-BA2F-7CD6D05F2144}" presName="sibTrans" presStyleCnt="0"/>
      <dgm:spPr/>
    </dgm:pt>
    <dgm:pt modelId="{D60BD41D-8468-47DE-9190-1BCD09EF40A0}" type="pres">
      <dgm:prSet presAssocID="{24036C6D-B10C-4D0C-BA3A-2AB0978E4FD9}" presName="compNode" presStyleCnt="0"/>
      <dgm:spPr/>
    </dgm:pt>
    <dgm:pt modelId="{2DCC7007-1543-47F7-92E5-5F4BD9FF620D}" type="pres">
      <dgm:prSet presAssocID="{24036C6D-B10C-4D0C-BA3A-2AB0978E4FD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EE896CB1-4675-40A6-90ED-16DE82B40BF2}" type="pres">
      <dgm:prSet presAssocID="{24036C6D-B10C-4D0C-BA3A-2AB0978E4FD9}" presName="iconSpace" presStyleCnt="0"/>
      <dgm:spPr/>
    </dgm:pt>
    <dgm:pt modelId="{531FFE37-CBAC-40D4-AD21-C297CA73EFDC}" type="pres">
      <dgm:prSet presAssocID="{24036C6D-B10C-4D0C-BA3A-2AB0978E4FD9}" presName="parTx" presStyleLbl="revTx" presStyleIdx="2" presStyleCnt="6">
        <dgm:presLayoutVars>
          <dgm:chMax val="0"/>
          <dgm:chPref val="0"/>
        </dgm:presLayoutVars>
      </dgm:prSet>
      <dgm:spPr/>
    </dgm:pt>
    <dgm:pt modelId="{A0251F1C-177D-4084-A321-6C4EE65A4D88}" type="pres">
      <dgm:prSet presAssocID="{24036C6D-B10C-4D0C-BA3A-2AB0978E4FD9}" presName="txSpace" presStyleCnt="0"/>
      <dgm:spPr/>
    </dgm:pt>
    <dgm:pt modelId="{42FB7E24-E4FD-4CEC-BAE9-F2109F15D2FB}" type="pres">
      <dgm:prSet presAssocID="{24036C6D-B10C-4D0C-BA3A-2AB0978E4FD9}" presName="desTx" presStyleLbl="revTx" presStyleIdx="3" presStyleCnt="6">
        <dgm:presLayoutVars/>
      </dgm:prSet>
      <dgm:spPr/>
    </dgm:pt>
    <dgm:pt modelId="{F2EF3421-4EE6-42A6-AAB3-5275DAA575AD}" type="pres">
      <dgm:prSet presAssocID="{9A541BDA-E314-42BD-9C8B-1A53FA78923F}" presName="sibTrans" presStyleCnt="0"/>
      <dgm:spPr/>
    </dgm:pt>
    <dgm:pt modelId="{E9C704B1-DF21-4E83-B968-A86431301ADA}" type="pres">
      <dgm:prSet presAssocID="{357C65E4-9FFF-4161-B6A3-1338CB5D1FD3}" presName="compNode" presStyleCnt="0"/>
      <dgm:spPr/>
    </dgm:pt>
    <dgm:pt modelId="{1F044745-9D86-4D74-B729-98580C2E8D91}" type="pres">
      <dgm:prSet presAssocID="{357C65E4-9FFF-4161-B6A3-1338CB5D1FD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BCE5BC8C-211A-4502-914C-C156F2C73966}" type="pres">
      <dgm:prSet presAssocID="{357C65E4-9FFF-4161-B6A3-1338CB5D1FD3}" presName="iconSpace" presStyleCnt="0"/>
      <dgm:spPr/>
    </dgm:pt>
    <dgm:pt modelId="{45882F10-B08B-4A9B-89F6-9E4A264613A4}" type="pres">
      <dgm:prSet presAssocID="{357C65E4-9FFF-4161-B6A3-1338CB5D1FD3}" presName="parTx" presStyleLbl="revTx" presStyleIdx="4" presStyleCnt="6">
        <dgm:presLayoutVars>
          <dgm:chMax val="0"/>
          <dgm:chPref val="0"/>
        </dgm:presLayoutVars>
      </dgm:prSet>
      <dgm:spPr/>
    </dgm:pt>
    <dgm:pt modelId="{4020E78E-521D-469B-A066-6DC9934C879D}" type="pres">
      <dgm:prSet presAssocID="{357C65E4-9FFF-4161-B6A3-1338CB5D1FD3}" presName="txSpace" presStyleCnt="0"/>
      <dgm:spPr/>
    </dgm:pt>
    <dgm:pt modelId="{161B124C-9E1C-4417-AE4C-237C22F6F122}" type="pres">
      <dgm:prSet presAssocID="{357C65E4-9FFF-4161-B6A3-1338CB5D1FD3}" presName="desTx" presStyleLbl="revTx" presStyleIdx="5" presStyleCnt="6">
        <dgm:presLayoutVars/>
      </dgm:prSet>
      <dgm:spPr/>
    </dgm:pt>
  </dgm:ptLst>
  <dgm:cxnLst>
    <dgm:cxn modelId="{0D1EB212-2EAB-44CE-A292-87CB319A0B40}" type="presOf" srcId="{FEFBAA6D-8C3A-449A-B8EC-493A11081600}" destId="{37446365-BC94-48D9-B060-A561E582669B}" srcOrd="0" destOrd="0" presId="urn:microsoft.com/office/officeart/2018/2/layout/IconLabelDescriptionList"/>
    <dgm:cxn modelId="{1810AF64-3F4D-41B0-B8A1-710AA5FFF756}" type="presOf" srcId="{4929EF75-BDBB-47C6-AF9A-25A3EBDC58B2}" destId="{161B124C-9E1C-4417-AE4C-237C22F6F122}" srcOrd="0" destOrd="0" presId="urn:microsoft.com/office/officeart/2018/2/layout/IconLabelDescriptionList"/>
    <dgm:cxn modelId="{FC4B304C-1863-49BE-B4A0-64B57007952E}" type="presOf" srcId="{BAEB1591-6F91-47B9-84EC-167A141D24DB}" destId="{42FB7E24-E4FD-4CEC-BAE9-F2109F15D2FB}" srcOrd="0" destOrd="0" presId="urn:microsoft.com/office/officeart/2018/2/layout/IconLabelDescriptionList"/>
    <dgm:cxn modelId="{5330666F-F6DF-4ABC-891C-5E27492BD647}" type="presOf" srcId="{C1BA06DF-13AD-494F-98AC-662396903773}" destId="{163F0DF6-68FC-4B42-88F6-CF6A8F09C0AE}" srcOrd="0" destOrd="0" presId="urn:microsoft.com/office/officeart/2018/2/layout/IconLabelDescriptionList"/>
    <dgm:cxn modelId="{C676FE71-18DA-4221-BF0B-C7E015FE68B4}" srcId="{357C65E4-9FFF-4161-B6A3-1338CB5D1FD3}" destId="{4929EF75-BDBB-47C6-AF9A-25A3EBDC58B2}" srcOrd="0" destOrd="0" parTransId="{C54F9734-BFAA-41B2-A8C0-71959AE74F4E}" sibTransId="{985C1D90-73D1-459D-8F7C-871F0086EB82}"/>
    <dgm:cxn modelId="{CD200357-0478-4E0F-9606-E74CF59AA903}" type="presOf" srcId="{2E2F584E-5409-42C7-8EC6-1EF5AC7AC23A}" destId="{85E970D5-8E84-4110-B5B4-5658499C0665}" srcOrd="0" destOrd="0" presId="urn:microsoft.com/office/officeart/2018/2/layout/IconLabelDescriptionList"/>
    <dgm:cxn modelId="{2BF31388-CFC4-4ECA-A2E3-7FF832253939}" srcId="{C1BA06DF-13AD-494F-98AC-662396903773}" destId="{2E2F584E-5409-42C7-8EC6-1EF5AC7AC23A}" srcOrd="0" destOrd="0" parTransId="{6763DE6E-982E-40C4-B251-980ADD46CCB5}" sibTransId="{EB293502-F405-4D8B-BA2F-7CD6D05F2144}"/>
    <dgm:cxn modelId="{BE41B38A-5CEF-423E-8D8B-EC5E4AACD455}" srcId="{2E2F584E-5409-42C7-8EC6-1EF5AC7AC23A}" destId="{FEFBAA6D-8C3A-449A-B8EC-493A11081600}" srcOrd="0" destOrd="0" parTransId="{0122E6CB-C7E9-4FEC-B0CC-76C36BF29D89}" sibTransId="{E3F2336D-3120-43B1-8194-9AD64FE9DFA4}"/>
    <dgm:cxn modelId="{91B79FA8-A39B-44C5-B69C-2C1315324C20}" type="presOf" srcId="{24036C6D-B10C-4D0C-BA3A-2AB0978E4FD9}" destId="{531FFE37-CBAC-40D4-AD21-C297CA73EFDC}" srcOrd="0" destOrd="0" presId="urn:microsoft.com/office/officeart/2018/2/layout/IconLabelDescriptionList"/>
    <dgm:cxn modelId="{85950AAF-3D1D-420F-9CED-E1D6242CBA31}" srcId="{24036C6D-B10C-4D0C-BA3A-2AB0978E4FD9}" destId="{BAEB1591-6F91-47B9-84EC-167A141D24DB}" srcOrd="0" destOrd="0" parTransId="{F845389B-2A6C-4A5D-AB62-8B77A4A2F9D4}" sibTransId="{795546DA-6C4F-42A8-BB2F-2D5AE787FFB9}"/>
    <dgm:cxn modelId="{46E3D2DD-92A2-419F-97AA-D43A9740B49F}" type="presOf" srcId="{357C65E4-9FFF-4161-B6A3-1338CB5D1FD3}" destId="{45882F10-B08B-4A9B-89F6-9E4A264613A4}" srcOrd="0" destOrd="0" presId="urn:microsoft.com/office/officeart/2018/2/layout/IconLabelDescriptionList"/>
    <dgm:cxn modelId="{E6508CEA-2867-4951-A259-83C7FFFF5709}" srcId="{C1BA06DF-13AD-494F-98AC-662396903773}" destId="{357C65E4-9FFF-4161-B6A3-1338CB5D1FD3}" srcOrd="2" destOrd="0" parTransId="{FD0A87E9-1C46-42E2-B789-03B0C13AF109}" sibTransId="{416AB26A-5E31-4A33-82C2-AF2FFDD3F681}"/>
    <dgm:cxn modelId="{7D8723ED-4FBB-4856-BFE9-706811FF202D}" srcId="{C1BA06DF-13AD-494F-98AC-662396903773}" destId="{24036C6D-B10C-4D0C-BA3A-2AB0978E4FD9}" srcOrd="1" destOrd="0" parTransId="{7E643868-E0E8-4F35-8BCE-77B4E215951C}" sibTransId="{9A541BDA-E314-42BD-9C8B-1A53FA78923F}"/>
    <dgm:cxn modelId="{9B360F4B-2686-4F8E-93C8-F8489A1CB945}" type="presParOf" srcId="{163F0DF6-68FC-4B42-88F6-CF6A8F09C0AE}" destId="{AB84619B-872C-4B57-9EEF-CD4230093579}" srcOrd="0" destOrd="0" presId="urn:microsoft.com/office/officeart/2018/2/layout/IconLabelDescriptionList"/>
    <dgm:cxn modelId="{153896A0-0550-4ED1-9652-CA55EB3064C7}" type="presParOf" srcId="{AB84619B-872C-4B57-9EEF-CD4230093579}" destId="{AFB88341-11F6-4CDC-97FA-5E9058DCB03C}" srcOrd="0" destOrd="0" presId="urn:microsoft.com/office/officeart/2018/2/layout/IconLabelDescriptionList"/>
    <dgm:cxn modelId="{BC3F8C68-A0BE-42E5-8D46-46D34D0F207D}" type="presParOf" srcId="{AB84619B-872C-4B57-9EEF-CD4230093579}" destId="{1D486B49-EE16-459C-BDCA-866958D05BBD}" srcOrd="1" destOrd="0" presId="urn:microsoft.com/office/officeart/2018/2/layout/IconLabelDescriptionList"/>
    <dgm:cxn modelId="{3C55FA83-D3C8-45CE-9518-3227E4FB1792}" type="presParOf" srcId="{AB84619B-872C-4B57-9EEF-CD4230093579}" destId="{85E970D5-8E84-4110-B5B4-5658499C0665}" srcOrd="2" destOrd="0" presId="urn:microsoft.com/office/officeart/2018/2/layout/IconLabelDescriptionList"/>
    <dgm:cxn modelId="{08BDBA02-8867-4ED5-85CB-387B74A3ACD6}" type="presParOf" srcId="{AB84619B-872C-4B57-9EEF-CD4230093579}" destId="{DCC2B631-E8A7-4910-9CB6-5CCA5F5A7B5D}" srcOrd="3" destOrd="0" presId="urn:microsoft.com/office/officeart/2018/2/layout/IconLabelDescriptionList"/>
    <dgm:cxn modelId="{A3A9F927-EB3C-46AB-893E-48C811F2605E}" type="presParOf" srcId="{AB84619B-872C-4B57-9EEF-CD4230093579}" destId="{37446365-BC94-48D9-B060-A561E582669B}" srcOrd="4" destOrd="0" presId="urn:microsoft.com/office/officeart/2018/2/layout/IconLabelDescriptionList"/>
    <dgm:cxn modelId="{06392976-4C95-4E96-A15F-9398847D460E}" type="presParOf" srcId="{163F0DF6-68FC-4B42-88F6-CF6A8F09C0AE}" destId="{C5D23EA1-F930-4ACC-BCD9-3EDF1B48E40B}" srcOrd="1" destOrd="0" presId="urn:microsoft.com/office/officeart/2018/2/layout/IconLabelDescriptionList"/>
    <dgm:cxn modelId="{FCA265DD-2E78-4016-BCC8-861A4C2C721D}" type="presParOf" srcId="{163F0DF6-68FC-4B42-88F6-CF6A8F09C0AE}" destId="{D60BD41D-8468-47DE-9190-1BCD09EF40A0}" srcOrd="2" destOrd="0" presId="urn:microsoft.com/office/officeart/2018/2/layout/IconLabelDescriptionList"/>
    <dgm:cxn modelId="{80F0418F-BEB6-47F3-81DA-4CC7C5518742}" type="presParOf" srcId="{D60BD41D-8468-47DE-9190-1BCD09EF40A0}" destId="{2DCC7007-1543-47F7-92E5-5F4BD9FF620D}" srcOrd="0" destOrd="0" presId="urn:microsoft.com/office/officeart/2018/2/layout/IconLabelDescriptionList"/>
    <dgm:cxn modelId="{49BFA368-8529-48D3-8040-7E321518B20A}" type="presParOf" srcId="{D60BD41D-8468-47DE-9190-1BCD09EF40A0}" destId="{EE896CB1-4675-40A6-90ED-16DE82B40BF2}" srcOrd="1" destOrd="0" presId="urn:microsoft.com/office/officeart/2018/2/layout/IconLabelDescriptionList"/>
    <dgm:cxn modelId="{EE4F0EB7-9C28-4970-8CD5-58F547B7E636}" type="presParOf" srcId="{D60BD41D-8468-47DE-9190-1BCD09EF40A0}" destId="{531FFE37-CBAC-40D4-AD21-C297CA73EFDC}" srcOrd="2" destOrd="0" presId="urn:microsoft.com/office/officeart/2018/2/layout/IconLabelDescriptionList"/>
    <dgm:cxn modelId="{EFCB49A1-FF46-4A43-8C4A-48FF24E4499F}" type="presParOf" srcId="{D60BD41D-8468-47DE-9190-1BCD09EF40A0}" destId="{A0251F1C-177D-4084-A321-6C4EE65A4D88}" srcOrd="3" destOrd="0" presId="urn:microsoft.com/office/officeart/2018/2/layout/IconLabelDescriptionList"/>
    <dgm:cxn modelId="{9CF037A0-D9D7-4025-A858-F564A3118474}" type="presParOf" srcId="{D60BD41D-8468-47DE-9190-1BCD09EF40A0}" destId="{42FB7E24-E4FD-4CEC-BAE9-F2109F15D2FB}" srcOrd="4" destOrd="0" presId="urn:microsoft.com/office/officeart/2018/2/layout/IconLabelDescriptionList"/>
    <dgm:cxn modelId="{5FF3D18F-8B0A-4C0B-A62E-4C692D27FE1A}" type="presParOf" srcId="{163F0DF6-68FC-4B42-88F6-CF6A8F09C0AE}" destId="{F2EF3421-4EE6-42A6-AAB3-5275DAA575AD}" srcOrd="3" destOrd="0" presId="urn:microsoft.com/office/officeart/2018/2/layout/IconLabelDescriptionList"/>
    <dgm:cxn modelId="{49693637-CFBD-42BC-8D4E-3340AAD0F983}" type="presParOf" srcId="{163F0DF6-68FC-4B42-88F6-CF6A8F09C0AE}" destId="{E9C704B1-DF21-4E83-B968-A86431301ADA}" srcOrd="4" destOrd="0" presId="urn:microsoft.com/office/officeart/2018/2/layout/IconLabelDescriptionList"/>
    <dgm:cxn modelId="{9E7AA9A3-29FA-45B6-A912-908F2412C836}" type="presParOf" srcId="{E9C704B1-DF21-4E83-B968-A86431301ADA}" destId="{1F044745-9D86-4D74-B729-98580C2E8D91}" srcOrd="0" destOrd="0" presId="urn:microsoft.com/office/officeart/2018/2/layout/IconLabelDescriptionList"/>
    <dgm:cxn modelId="{841FF98D-6002-40AF-BD55-3353219063C7}" type="presParOf" srcId="{E9C704B1-DF21-4E83-B968-A86431301ADA}" destId="{BCE5BC8C-211A-4502-914C-C156F2C73966}" srcOrd="1" destOrd="0" presId="urn:microsoft.com/office/officeart/2018/2/layout/IconLabelDescriptionList"/>
    <dgm:cxn modelId="{E08E0DC2-E5F1-4374-A72A-6FC7DE3D3CDA}" type="presParOf" srcId="{E9C704B1-DF21-4E83-B968-A86431301ADA}" destId="{45882F10-B08B-4A9B-89F6-9E4A264613A4}" srcOrd="2" destOrd="0" presId="urn:microsoft.com/office/officeart/2018/2/layout/IconLabelDescriptionList"/>
    <dgm:cxn modelId="{C9B52A4E-F303-46A5-B482-26DCB26EAAC6}" type="presParOf" srcId="{E9C704B1-DF21-4E83-B968-A86431301ADA}" destId="{4020E78E-521D-469B-A066-6DC9934C879D}" srcOrd="3" destOrd="0" presId="urn:microsoft.com/office/officeart/2018/2/layout/IconLabelDescriptionList"/>
    <dgm:cxn modelId="{BFDD40A0-9138-4200-889C-6924D7BAB9F4}" type="presParOf" srcId="{E9C704B1-DF21-4E83-B968-A86431301ADA}" destId="{161B124C-9E1C-4417-AE4C-237C22F6F122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88341-11F6-4CDC-97FA-5E9058DCB03C}">
      <dsp:nvSpPr>
        <dsp:cNvPr id="0" name=""/>
        <dsp:cNvSpPr/>
      </dsp:nvSpPr>
      <dsp:spPr>
        <a:xfrm>
          <a:off x="4511" y="849304"/>
          <a:ext cx="1147289" cy="11472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970D5-8E84-4110-B5B4-5658499C0665}">
      <dsp:nvSpPr>
        <dsp:cNvPr id="0" name=""/>
        <dsp:cNvSpPr/>
      </dsp:nvSpPr>
      <dsp:spPr>
        <a:xfrm>
          <a:off x="4511" y="2095167"/>
          <a:ext cx="3277968" cy="491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>
              <a:latin typeface="Arial" panose="020B0604020202020204"/>
            </a:rPr>
            <a:t>Planning and Analysis</a:t>
          </a:r>
          <a:endParaRPr lang="en-US" sz="2400" kern="1200"/>
        </a:p>
      </dsp:txBody>
      <dsp:txXfrm>
        <a:off x="4511" y="2095167"/>
        <a:ext cx="3277968" cy="491695"/>
      </dsp:txXfrm>
    </dsp:sp>
    <dsp:sp modelId="{37446365-BC94-48D9-B060-A561E582669B}">
      <dsp:nvSpPr>
        <dsp:cNvPr id="0" name=""/>
        <dsp:cNvSpPr/>
      </dsp:nvSpPr>
      <dsp:spPr>
        <a:xfrm>
          <a:off x="4511" y="2632710"/>
          <a:ext cx="3277968" cy="50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" panose="020B0604020202020204"/>
            </a:rPr>
            <a:t>Researching and mapping data</a:t>
          </a:r>
          <a:endParaRPr lang="en-US" sz="1700" kern="1200"/>
        </a:p>
      </dsp:txBody>
      <dsp:txXfrm>
        <a:off x="4511" y="2632710"/>
        <a:ext cx="3277968" cy="509008"/>
      </dsp:txXfrm>
    </dsp:sp>
    <dsp:sp modelId="{2DCC7007-1543-47F7-92E5-5F4BD9FF620D}">
      <dsp:nvSpPr>
        <dsp:cNvPr id="0" name=""/>
        <dsp:cNvSpPr/>
      </dsp:nvSpPr>
      <dsp:spPr>
        <a:xfrm>
          <a:off x="3856124" y="849304"/>
          <a:ext cx="1147289" cy="11472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1FFE37-CBAC-40D4-AD21-C297CA73EFDC}">
      <dsp:nvSpPr>
        <dsp:cNvPr id="0" name=""/>
        <dsp:cNvSpPr/>
      </dsp:nvSpPr>
      <dsp:spPr>
        <a:xfrm>
          <a:off x="3856124" y="2095167"/>
          <a:ext cx="3277968" cy="491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>
              <a:latin typeface="Arial" panose="020B0604020202020204"/>
            </a:rPr>
            <a:t>Design</a:t>
          </a:r>
          <a:endParaRPr lang="en-US" sz="2400" kern="1200"/>
        </a:p>
      </dsp:txBody>
      <dsp:txXfrm>
        <a:off x="3856124" y="2095167"/>
        <a:ext cx="3277968" cy="491695"/>
      </dsp:txXfrm>
    </dsp:sp>
    <dsp:sp modelId="{42FB7E24-E4FD-4CEC-BAE9-F2109F15D2FB}">
      <dsp:nvSpPr>
        <dsp:cNvPr id="0" name=""/>
        <dsp:cNvSpPr/>
      </dsp:nvSpPr>
      <dsp:spPr>
        <a:xfrm>
          <a:off x="3856124" y="2632710"/>
          <a:ext cx="3277968" cy="50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" panose="020B0604020202020204"/>
            </a:rPr>
            <a:t>Designing and prototyping Objects</a:t>
          </a:r>
          <a:endParaRPr lang="en-US" sz="1700" kern="1200"/>
        </a:p>
      </dsp:txBody>
      <dsp:txXfrm>
        <a:off x="3856124" y="2632710"/>
        <a:ext cx="3277968" cy="509008"/>
      </dsp:txXfrm>
    </dsp:sp>
    <dsp:sp modelId="{1F044745-9D86-4D74-B729-98580C2E8D91}">
      <dsp:nvSpPr>
        <dsp:cNvPr id="0" name=""/>
        <dsp:cNvSpPr/>
      </dsp:nvSpPr>
      <dsp:spPr>
        <a:xfrm>
          <a:off x="7707737" y="849304"/>
          <a:ext cx="1147289" cy="11472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82F10-B08B-4A9B-89F6-9E4A264613A4}">
      <dsp:nvSpPr>
        <dsp:cNvPr id="0" name=""/>
        <dsp:cNvSpPr/>
      </dsp:nvSpPr>
      <dsp:spPr>
        <a:xfrm>
          <a:off x="7707737" y="2095167"/>
          <a:ext cx="3277968" cy="491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>
              <a:latin typeface="Arial" panose="020B0604020202020204"/>
            </a:rPr>
            <a:t>Development</a:t>
          </a:r>
          <a:endParaRPr lang="en-US" sz="2400" kern="1200"/>
        </a:p>
      </dsp:txBody>
      <dsp:txXfrm>
        <a:off x="7707737" y="2095167"/>
        <a:ext cx="3277968" cy="491695"/>
      </dsp:txXfrm>
    </dsp:sp>
    <dsp:sp modelId="{161B124C-9E1C-4417-AE4C-237C22F6F122}">
      <dsp:nvSpPr>
        <dsp:cNvPr id="0" name=""/>
        <dsp:cNvSpPr/>
      </dsp:nvSpPr>
      <dsp:spPr>
        <a:xfrm>
          <a:off x="7707737" y="2632710"/>
          <a:ext cx="3277968" cy="50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" panose="020B0604020202020204"/>
            </a:rPr>
            <a:t>Creating OER resources</a:t>
          </a:r>
          <a:endParaRPr lang="en-US" sz="1700" kern="1200"/>
        </a:p>
      </dsp:txBody>
      <dsp:txXfrm>
        <a:off x="7707737" y="2632710"/>
        <a:ext cx="3277968" cy="509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option 1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F2C3B5-0EEE-7745-A7B9-592D5689F9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0077" y="306919"/>
            <a:ext cx="11240564" cy="1751373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Click to edit Project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0077" y="2192060"/>
            <a:ext cx="11240564" cy="1409269"/>
          </a:xfrm>
        </p:spPr>
        <p:txBody>
          <a:bodyPr anchor="t" anchorCtr="0"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Subhead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A21FA2-E392-1B41-A0A7-90CFC9BA4B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478" y="5973797"/>
            <a:ext cx="1681207" cy="7504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D35544-392A-4E4D-A137-14755080D317}"/>
              </a:ext>
            </a:extLst>
          </p:cNvPr>
          <p:cNvSpPr txBox="1"/>
          <p:nvPr userDrawn="1"/>
        </p:nvSpPr>
        <p:spPr>
          <a:xfrm>
            <a:off x="10088415" y="6563336"/>
            <a:ext cx="2232063" cy="225767"/>
          </a:xfrm>
          <a:prstGeom prst="rect">
            <a:avLst/>
          </a:prstGeom>
          <a:noFill/>
        </p:spPr>
        <p:txBody>
          <a:bodyPr vert="horz" wrap="square" lIns="0" tIns="60960" rIns="121920" bIns="60960" rtlCol="0" anchor="t" anchorCtr="0">
            <a:spAutoFit/>
          </a:bodyPr>
          <a:lstStyle/>
          <a:p>
            <a:r>
              <a:rPr lang="en-AU" sz="667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CRICOS provider number: 00122A | RTO Code: 3046</a:t>
            </a:r>
          </a:p>
        </p:txBody>
      </p:sp>
    </p:spTree>
    <p:extLst>
      <p:ext uri="{BB962C8B-B14F-4D97-AF65-F5344CB8AC3E}">
        <p14:creationId xmlns:p14="http://schemas.microsoft.com/office/powerpoint/2010/main" val="116750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AB63F385-83EE-DF49-B0AA-EEF39BBEF0FF}"/>
              </a:ext>
            </a:extLst>
          </p:cNvPr>
          <p:cNvSpPr/>
          <p:nvPr userDrawn="1"/>
        </p:nvSpPr>
        <p:spPr>
          <a:xfrm>
            <a:off x="0" y="1"/>
            <a:ext cx="3228123" cy="6858000"/>
          </a:xfrm>
          <a:custGeom>
            <a:avLst/>
            <a:gdLst/>
            <a:ahLst/>
            <a:cxnLst/>
            <a:rect l="l" t="t" r="r" b="b"/>
            <a:pathLst>
              <a:path w="4796155" h="11308715">
                <a:moveTo>
                  <a:pt x="4795665" y="0"/>
                </a:moveTo>
                <a:lnTo>
                  <a:pt x="0" y="0"/>
                </a:lnTo>
                <a:lnTo>
                  <a:pt x="0" y="11308556"/>
                </a:lnTo>
                <a:lnTo>
                  <a:pt x="4795665" y="11308556"/>
                </a:lnTo>
                <a:lnTo>
                  <a:pt x="4795665" y="0"/>
                </a:lnTo>
                <a:close/>
              </a:path>
            </a:pathLst>
          </a:custGeom>
          <a:solidFill>
            <a:srgbClr val="000054"/>
          </a:solidFill>
        </p:spPr>
        <p:txBody>
          <a:bodyPr wrap="square" lIns="0" tIns="0" rIns="0" bIns="0" rtlCol="0"/>
          <a:lstStyle/>
          <a:p>
            <a:endParaRPr sz="1351" b="0" i="0">
              <a:latin typeface="Arial" panose="020B0604020202020204" pitchFamily="34" charset="0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3D41FB27-DC2C-D146-8DD0-8451E51FC25F}"/>
              </a:ext>
            </a:extLst>
          </p:cNvPr>
          <p:cNvSpPr/>
          <p:nvPr userDrawn="1"/>
        </p:nvSpPr>
        <p:spPr>
          <a:xfrm>
            <a:off x="327104" y="285522"/>
            <a:ext cx="2573915" cy="76247"/>
          </a:xfrm>
          <a:custGeom>
            <a:avLst/>
            <a:gdLst/>
            <a:ahLst/>
            <a:cxnLst/>
            <a:rect l="l" t="t" r="r" b="b"/>
            <a:pathLst>
              <a:path w="4244340" h="125730">
                <a:moveTo>
                  <a:pt x="4243734" y="0"/>
                </a:moveTo>
                <a:lnTo>
                  <a:pt x="0" y="0"/>
                </a:lnTo>
                <a:lnTo>
                  <a:pt x="0" y="125650"/>
                </a:lnTo>
                <a:lnTo>
                  <a:pt x="4243734" y="125650"/>
                </a:lnTo>
                <a:lnTo>
                  <a:pt x="4243734" y="0"/>
                </a:lnTo>
                <a:close/>
              </a:path>
            </a:pathLst>
          </a:custGeom>
          <a:solidFill>
            <a:srgbClr val="E61E2A"/>
          </a:solidFill>
        </p:spPr>
        <p:txBody>
          <a:bodyPr wrap="square" lIns="0" tIns="0" rIns="0" bIns="0" rtlCol="0"/>
          <a:lstStyle/>
          <a:p>
            <a:endParaRPr sz="1351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9299B-E144-974E-B70F-C42B8E5D8B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105" y="399869"/>
            <a:ext cx="2573915" cy="1325563"/>
          </a:xfrm>
        </p:spPr>
        <p:txBody>
          <a:bodyPr lIns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Heading here</a:t>
            </a:r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B78C3AA-166A-6F4E-9E52-DBCB131356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83000" y="1676401"/>
            <a:ext cx="8220075" cy="4430713"/>
          </a:xfrm>
        </p:spPr>
        <p:txBody>
          <a:bodyPr lIns="0"/>
          <a:lstStyle>
            <a:lvl1pPr>
              <a:defRPr b="1"/>
            </a:lvl1pPr>
            <a:lvl2pPr marL="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787F3F3-3E70-BE46-8E48-0F67DBAD9B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10548" y="6091238"/>
            <a:ext cx="669925" cy="66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6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AB63F385-83EE-DF49-B0AA-EEF39BBEF0FF}"/>
              </a:ext>
            </a:extLst>
          </p:cNvPr>
          <p:cNvSpPr/>
          <p:nvPr userDrawn="1"/>
        </p:nvSpPr>
        <p:spPr>
          <a:xfrm>
            <a:off x="0" y="1"/>
            <a:ext cx="3228123" cy="6858000"/>
          </a:xfrm>
          <a:custGeom>
            <a:avLst/>
            <a:gdLst/>
            <a:ahLst/>
            <a:cxnLst/>
            <a:rect l="l" t="t" r="r" b="b"/>
            <a:pathLst>
              <a:path w="4796155" h="11308715">
                <a:moveTo>
                  <a:pt x="4795665" y="0"/>
                </a:moveTo>
                <a:lnTo>
                  <a:pt x="0" y="0"/>
                </a:lnTo>
                <a:lnTo>
                  <a:pt x="0" y="11308556"/>
                </a:lnTo>
                <a:lnTo>
                  <a:pt x="4795665" y="11308556"/>
                </a:lnTo>
                <a:lnTo>
                  <a:pt x="479566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351" b="0" i="0">
              <a:latin typeface="Arial" panose="020B0604020202020204" pitchFamily="34" charset="0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3D41FB27-DC2C-D146-8DD0-8451E51FC25F}"/>
              </a:ext>
            </a:extLst>
          </p:cNvPr>
          <p:cNvSpPr/>
          <p:nvPr userDrawn="1"/>
        </p:nvSpPr>
        <p:spPr>
          <a:xfrm>
            <a:off x="327104" y="285522"/>
            <a:ext cx="2573915" cy="76247"/>
          </a:xfrm>
          <a:custGeom>
            <a:avLst/>
            <a:gdLst/>
            <a:ahLst/>
            <a:cxnLst/>
            <a:rect l="l" t="t" r="r" b="b"/>
            <a:pathLst>
              <a:path w="4244340" h="125730">
                <a:moveTo>
                  <a:pt x="4243734" y="0"/>
                </a:moveTo>
                <a:lnTo>
                  <a:pt x="0" y="0"/>
                </a:lnTo>
                <a:lnTo>
                  <a:pt x="0" y="125650"/>
                </a:lnTo>
                <a:lnTo>
                  <a:pt x="4243734" y="125650"/>
                </a:lnTo>
                <a:lnTo>
                  <a:pt x="424373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sz="1351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9299B-E144-974E-B70F-C42B8E5D8B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105" y="399869"/>
            <a:ext cx="2573915" cy="1325563"/>
          </a:xfrm>
        </p:spPr>
        <p:txBody>
          <a:bodyPr lIns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Heading here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1BACC56-8574-434D-BF1B-7A7AF81B14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10548" y="6091238"/>
            <a:ext cx="669925" cy="669925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BAFD139-1039-4E45-9B01-6D19991FBA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83000" y="1676401"/>
            <a:ext cx="8220075" cy="4430713"/>
          </a:xfrm>
        </p:spPr>
        <p:txBody>
          <a:bodyPr lIns="0"/>
          <a:lstStyle>
            <a:lvl1pPr>
              <a:defRPr b="1"/>
            </a:lvl1pPr>
            <a:lvl2pPr marL="342891" indent="-342891"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8829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_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389B6B7A-C2B8-BA4D-ABD2-4BE87C2CA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28122" y="0"/>
            <a:ext cx="8963879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AB63F385-83EE-DF49-B0AA-EEF39BBEF0FF}"/>
              </a:ext>
            </a:extLst>
          </p:cNvPr>
          <p:cNvSpPr/>
          <p:nvPr userDrawn="1"/>
        </p:nvSpPr>
        <p:spPr>
          <a:xfrm>
            <a:off x="0" y="1"/>
            <a:ext cx="3228123" cy="6858000"/>
          </a:xfrm>
          <a:custGeom>
            <a:avLst/>
            <a:gdLst/>
            <a:ahLst/>
            <a:cxnLst/>
            <a:rect l="l" t="t" r="r" b="b"/>
            <a:pathLst>
              <a:path w="4796155" h="11308715">
                <a:moveTo>
                  <a:pt x="4795665" y="0"/>
                </a:moveTo>
                <a:lnTo>
                  <a:pt x="0" y="0"/>
                </a:lnTo>
                <a:lnTo>
                  <a:pt x="0" y="11308556"/>
                </a:lnTo>
                <a:lnTo>
                  <a:pt x="4795665" y="11308556"/>
                </a:lnTo>
                <a:lnTo>
                  <a:pt x="4795665" y="0"/>
                </a:lnTo>
                <a:close/>
              </a:path>
            </a:pathLst>
          </a:custGeom>
          <a:solidFill>
            <a:srgbClr val="000054"/>
          </a:solidFill>
        </p:spPr>
        <p:txBody>
          <a:bodyPr wrap="square" lIns="0" tIns="0" rIns="0" bIns="0" rtlCol="0"/>
          <a:lstStyle/>
          <a:p>
            <a:endParaRPr sz="1351" b="0" i="0">
              <a:latin typeface="Arial" panose="020B0604020202020204" pitchFamily="34" charset="0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3D41FB27-DC2C-D146-8DD0-8451E51FC25F}"/>
              </a:ext>
            </a:extLst>
          </p:cNvPr>
          <p:cNvSpPr/>
          <p:nvPr userDrawn="1"/>
        </p:nvSpPr>
        <p:spPr>
          <a:xfrm>
            <a:off x="327104" y="285522"/>
            <a:ext cx="2573915" cy="76247"/>
          </a:xfrm>
          <a:custGeom>
            <a:avLst/>
            <a:gdLst/>
            <a:ahLst/>
            <a:cxnLst/>
            <a:rect l="l" t="t" r="r" b="b"/>
            <a:pathLst>
              <a:path w="4244340" h="125730">
                <a:moveTo>
                  <a:pt x="4243734" y="0"/>
                </a:moveTo>
                <a:lnTo>
                  <a:pt x="0" y="0"/>
                </a:lnTo>
                <a:lnTo>
                  <a:pt x="0" y="125650"/>
                </a:lnTo>
                <a:lnTo>
                  <a:pt x="4243734" y="125650"/>
                </a:lnTo>
                <a:lnTo>
                  <a:pt x="4243734" y="0"/>
                </a:lnTo>
                <a:close/>
              </a:path>
            </a:pathLst>
          </a:custGeom>
          <a:solidFill>
            <a:srgbClr val="E61E2A"/>
          </a:solidFill>
        </p:spPr>
        <p:txBody>
          <a:bodyPr wrap="square" lIns="0" tIns="0" rIns="0" bIns="0" rtlCol="0"/>
          <a:lstStyle/>
          <a:p>
            <a:endParaRPr sz="1351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9299B-E144-974E-B70F-C42B8E5D8B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105" y="399868"/>
            <a:ext cx="2573915" cy="1276125"/>
          </a:xfrm>
        </p:spPr>
        <p:txBody>
          <a:bodyPr lIns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Heading here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E11BC6D-9111-9A43-BDD3-A8D93FAFAA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7106" y="1675994"/>
            <a:ext cx="2573913" cy="4565781"/>
          </a:xfrm>
        </p:spPr>
        <p:txBody>
          <a:bodyPr lIns="0"/>
          <a:lstStyle>
            <a:lvl1pPr>
              <a:defRPr lang="en-US" sz="16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354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81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389B6B7A-C2B8-BA4D-ABD2-4BE87C2CA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28122" y="0"/>
            <a:ext cx="8963879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AB63F385-83EE-DF49-B0AA-EEF39BBEF0FF}"/>
              </a:ext>
            </a:extLst>
          </p:cNvPr>
          <p:cNvSpPr/>
          <p:nvPr userDrawn="1"/>
        </p:nvSpPr>
        <p:spPr>
          <a:xfrm>
            <a:off x="0" y="1"/>
            <a:ext cx="3228123" cy="6858000"/>
          </a:xfrm>
          <a:custGeom>
            <a:avLst/>
            <a:gdLst/>
            <a:ahLst/>
            <a:cxnLst/>
            <a:rect l="l" t="t" r="r" b="b"/>
            <a:pathLst>
              <a:path w="4796155" h="11308715">
                <a:moveTo>
                  <a:pt x="4795665" y="0"/>
                </a:moveTo>
                <a:lnTo>
                  <a:pt x="0" y="0"/>
                </a:lnTo>
                <a:lnTo>
                  <a:pt x="0" y="11308556"/>
                </a:lnTo>
                <a:lnTo>
                  <a:pt x="4795665" y="11308556"/>
                </a:lnTo>
                <a:lnTo>
                  <a:pt x="479566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351" b="0" i="0">
              <a:latin typeface="Arial" panose="020B0604020202020204" pitchFamily="34" charset="0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3D41FB27-DC2C-D146-8DD0-8451E51FC25F}"/>
              </a:ext>
            </a:extLst>
          </p:cNvPr>
          <p:cNvSpPr/>
          <p:nvPr userDrawn="1"/>
        </p:nvSpPr>
        <p:spPr>
          <a:xfrm>
            <a:off x="327104" y="285522"/>
            <a:ext cx="2573915" cy="76247"/>
          </a:xfrm>
          <a:custGeom>
            <a:avLst/>
            <a:gdLst/>
            <a:ahLst/>
            <a:cxnLst/>
            <a:rect l="l" t="t" r="r" b="b"/>
            <a:pathLst>
              <a:path w="4244340" h="125730">
                <a:moveTo>
                  <a:pt x="4243734" y="0"/>
                </a:moveTo>
                <a:lnTo>
                  <a:pt x="0" y="0"/>
                </a:lnTo>
                <a:lnTo>
                  <a:pt x="0" y="125650"/>
                </a:lnTo>
                <a:lnTo>
                  <a:pt x="4243734" y="125650"/>
                </a:lnTo>
                <a:lnTo>
                  <a:pt x="424373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sz="1351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9299B-E144-974E-B70F-C42B8E5D8B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105" y="399868"/>
            <a:ext cx="2573915" cy="1276125"/>
          </a:xfrm>
        </p:spPr>
        <p:txBody>
          <a:bodyPr lIns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Heading here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9B012C-14A6-A246-9A24-F124CB1A9F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7106" y="1675994"/>
            <a:ext cx="2573913" cy="4565781"/>
          </a:xfrm>
        </p:spPr>
        <p:txBody>
          <a:bodyPr lIns="0"/>
          <a:lstStyle>
            <a:lvl1pPr>
              <a:defRPr lang="en-US" sz="16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354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0886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8">
            <a:extLst>
              <a:ext uri="{FF2B5EF4-FFF2-40B4-BE49-F238E27FC236}">
                <a16:creationId xmlns:a16="http://schemas.microsoft.com/office/drawing/2014/main" id="{3D41FB27-DC2C-D146-8DD0-8451E51FC25F}"/>
              </a:ext>
            </a:extLst>
          </p:cNvPr>
          <p:cNvSpPr/>
          <p:nvPr userDrawn="1"/>
        </p:nvSpPr>
        <p:spPr>
          <a:xfrm>
            <a:off x="327104" y="285522"/>
            <a:ext cx="2573915" cy="76247"/>
          </a:xfrm>
          <a:custGeom>
            <a:avLst/>
            <a:gdLst/>
            <a:ahLst/>
            <a:cxnLst/>
            <a:rect l="l" t="t" r="r" b="b"/>
            <a:pathLst>
              <a:path w="4244340" h="125730">
                <a:moveTo>
                  <a:pt x="4243734" y="0"/>
                </a:moveTo>
                <a:lnTo>
                  <a:pt x="0" y="0"/>
                </a:lnTo>
                <a:lnTo>
                  <a:pt x="0" y="125650"/>
                </a:lnTo>
                <a:lnTo>
                  <a:pt x="4243734" y="125650"/>
                </a:lnTo>
                <a:lnTo>
                  <a:pt x="4243734" y="0"/>
                </a:lnTo>
                <a:close/>
              </a:path>
            </a:pathLst>
          </a:custGeom>
          <a:solidFill>
            <a:srgbClr val="E61E2A"/>
          </a:solidFill>
        </p:spPr>
        <p:txBody>
          <a:bodyPr wrap="square" lIns="0" tIns="0" rIns="0" bIns="0" rtlCol="0"/>
          <a:lstStyle/>
          <a:p>
            <a:endParaRPr sz="1351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9299B-E144-974E-B70F-C42B8E5D8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06" y="399870"/>
            <a:ext cx="11553367" cy="1047252"/>
          </a:xfrm>
        </p:spPr>
        <p:txBody>
          <a:bodyPr lIns="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967A21-E4C6-4743-ACC9-BD2F503384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10548" y="6091238"/>
            <a:ext cx="669925" cy="669925"/>
          </a:xfrm>
          <a:prstGeom prst="rect">
            <a:avLst/>
          </a:prstGeom>
        </p:spPr>
      </p:pic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8295E6EF-78C3-184E-8D3A-0A68BCEB7F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4651" y="1774968"/>
            <a:ext cx="3544207" cy="30533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noProof="0"/>
              <a:t>Click image icon to add picture</a:t>
            </a:r>
            <a:endParaRPr lang="en-US" noProof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2E673F1-9DCD-BD4B-9DA0-BD1EBDC6D3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4651" y="5029201"/>
            <a:ext cx="3544207" cy="960881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10E6100E-909D-ED45-A000-A54CC6F4E21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66987" y="1774968"/>
            <a:ext cx="3544207" cy="30533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noProof="0"/>
              <a:t>Click image icon to add picture</a:t>
            </a:r>
            <a:endParaRPr lang="en-US" noProof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B3D8BF2-79EB-D84A-8A2E-D9009D4436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6987" y="5029201"/>
            <a:ext cx="3544207" cy="960881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90EFFE35-D877-BA49-BBE4-5F5DFA8DFCB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59323" y="1774968"/>
            <a:ext cx="3544207" cy="30533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noProof="0"/>
              <a:t>Click image icon to add picture</a:t>
            </a:r>
            <a:endParaRPr lang="en-US" noProof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A6FAC8FD-639B-DE43-8442-8D0B3FBDAB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59323" y="5029201"/>
            <a:ext cx="3544207" cy="960881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1872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8">
            <a:extLst>
              <a:ext uri="{FF2B5EF4-FFF2-40B4-BE49-F238E27FC236}">
                <a16:creationId xmlns:a16="http://schemas.microsoft.com/office/drawing/2014/main" id="{3D41FB27-DC2C-D146-8DD0-8451E51FC25F}"/>
              </a:ext>
            </a:extLst>
          </p:cNvPr>
          <p:cNvSpPr/>
          <p:nvPr userDrawn="1"/>
        </p:nvSpPr>
        <p:spPr>
          <a:xfrm>
            <a:off x="327104" y="285522"/>
            <a:ext cx="2573915" cy="76247"/>
          </a:xfrm>
          <a:custGeom>
            <a:avLst/>
            <a:gdLst/>
            <a:ahLst/>
            <a:cxnLst/>
            <a:rect l="l" t="t" r="r" b="b"/>
            <a:pathLst>
              <a:path w="4244340" h="125730">
                <a:moveTo>
                  <a:pt x="4243734" y="0"/>
                </a:moveTo>
                <a:lnTo>
                  <a:pt x="0" y="0"/>
                </a:lnTo>
                <a:lnTo>
                  <a:pt x="0" y="125650"/>
                </a:lnTo>
                <a:lnTo>
                  <a:pt x="4243734" y="125650"/>
                </a:lnTo>
                <a:lnTo>
                  <a:pt x="4243734" y="0"/>
                </a:lnTo>
                <a:close/>
              </a:path>
            </a:pathLst>
          </a:custGeom>
          <a:solidFill>
            <a:srgbClr val="E61E2A"/>
          </a:solidFill>
        </p:spPr>
        <p:txBody>
          <a:bodyPr wrap="square" lIns="0" tIns="0" rIns="0" bIns="0" rtlCol="0"/>
          <a:lstStyle/>
          <a:p>
            <a:endParaRPr sz="1351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9299B-E144-974E-B70F-C42B8E5D8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06" y="399870"/>
            <a:ext cx="11553367" cy="1047252"/>
          </a:xfrm>
        </p:spPr>
        <p:txBody>
          <a:bodyPr lIns="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967A21-E4C6-4743-ACC9-BD2F503384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10548" y="6091238"/>
            <a:ext cx="669925" cy="669925"/>
          </a:xfrm>
          <a:prstGeom prst="rect">
            <a:avLst/>
          </a:prstGeom>
        </p:spPr>
      </p:pic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F5852E90-9D40-2144-B8BF-8B9A2668693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54321" y="1774968"/>
            <a:ext cx="11526151" cy="4119647"/>
          </a:xfrm>
        </p:spPr>
        <p:txBody>
          <a:bodyPr/>
          <a:lstStyle/>
          <a:p>
            <a:r>
              <a:rPr lang="en-GB"/>
              <a:t>Click icon to add chart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6106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8">
            <a:extLst>
              <a:ext uri="{FF2B5EF4-FFF2-40B4-BE49-F238E27FC236}">
                <a16:creationId xmlns:a16="http://schemas.microsoft.com/office/drawing/2014/main" id="{3D41FB27-DC2C-D146-8DD0-8451E51FC25F}"/>
              </a:ext>
            </a:extLst>
          </p:cNvPr>
          <p:cNvSpPr/>
          <p:nvPr userDrawn="1"/>
        </p:nvSpPr>
        <p:spPr>
          <a:xfrm>
            <a:off x="327104" y="285522"/>
            <a:ext cx="2573915" cy="76247"/>
          </a:xfrm>
          <a:custGeom>
            <a:avLst/>
            <a:gdLst/>
            <a:ahLst/>
            <a:cxnLst/>
            <a:rect l="l" t="t" r="r" b="b"/>
            <a:pathLst>
              <a:path w="4244340" h="125730">
                <a:moveTo>
                  <a:pt x="4243734" y="0"/>
                </a:moveTo>
                <a:lnTo>
                  <a:pt x="0" y="0"/>
                </a:lnTo>
                <a:lnTo>
                  <a:pt x="0" y="125650"/>
                </a:lnTo>
                <a:lnTo>
                  <a:pt x="4243734" y="125650"/>
                </a:lnTo>
                <a:lnTo>
                  <a:pt x="4243734" y="0"/>
                </a:lnTo>
                <a:close/>
              </a:path>
            </a:pathLst>
          </a:custGeom>
          <a:solidFill>
            <a:srgbClr val="E61E2A"/>
          </a:solidFill>
        </p:spPr>
        <p:txBody>
          <a:bodyPr wrap="square" lIns="0" tIns="0" rIns="0" bIns="0" rtlCol="0"/>
          <a:lstStyle/>
          <a:p>
            <a:endParaRPr sz="1351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9299B-E144-974E-B70F-C42B8E5D8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06" y="399870"/>
            <a:ext cx="11553367" cy="1047252"/>
          </a:xfrm>
        </p:spPr>
        <p:txBody>
          <a:bodyPr lIns="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967A21-E4C6-4743-ACC9-BD2F503384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10548" y="6091238"/>
            <a:ext cx="669925" cy="669925"/>
          </a:xfrm>
          <a:prstGeom prst="rect">
            <a:avLst/>
          </a:prstGeom>
        </p:spPr>
      </p:pic>
      <p:sp>
        <p:nvSpPr>
          <p:cNvPr id="7" name="Table Placeholder 5">
            <a:extLst>
              <a:ext uri="{FF2B5EF4-FFF2-40B4-BE49-F238E27FC236}">
                <a16:creationId xmlns:a16="http://schemas.microsoft.com/office/drawing/2014/main" id="{DEFAF64F-58A7-6241-B8C3-623736293F2D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54319" y="1774968"/>
            <a:ext cx="11526152" cy="4119647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870B680-A2D2-E94C-B28C-A6E54778C0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651" y="6062123"/>
            <a:ext cx="7886700" cy="160339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5736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AB63F385-83EE-DF49-B0AA-EEF39BBEF0FF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796155" h="11308715">
                <a:moveTo>
                  <a:pt x="4795665" y="0"/>
                </a:moveTo>
                <a:lnTo>
                  <a:pt x="0" y="0"/>
                </a:lnTo>
                <a:lnTo>
                  <a:pt x="0" y="11308556"/>
                </a:lnTo>
                <a:lnTo>
                  <a:pt x="4795665" y="11308556"/>
                </a:lnTo>
                <a:lnTo>
                  <a:pt x="4795665" y="0"/>
                </a:lnTo>
                <a:close/>
              </a:path>
            </a:pathLst>
          </a:custGeom>
          <a:solidFill>
            <a:srgbClr val="000054"/>
          </a:solidFill>
        </p:spPr>
        <p:txBody>
          <a:bodyPr wrap="square" lIns="0" tIns="0" rIns="0" bIns="0" rtlCol="0"/>
          <a:lstStyle/>
          <a:p>
            <a:endParaRPr sz="1351" b="0" i="0">
              <a:latin typeface="Arial" panose="020B0604020202020204" pitchFamily="34" charset="0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3D41FB27-DC2C-D146-8DD0-8451E51FC25F}"/>
              </a:ext>
            </a:extLst>
          </p:cNvPr>
          <p:cNvSpPr/>
          <p:nvPr userDrawn="1"/>
        </p:nvSpPr>
        <p:spPr>
          <a:xfrm>
            <a:off x="327104" y="285522"/>
            <a:ext cx="2573915" cy="76247"/>
          </a:xfrm>
          <a:custGeom>
            <a:avLst/>
            <a:gdLst/>
            <a:ahLst/>
            <a:cxnLst/>
            <a:rect l="l" t="t" r="r" b="b"/>
            <a:pathLst>
              <a:path w="4244340" h="125730">
                <a:moveTo>
                  <a:pt x="4243734" y="0"/>
                </a:moveTo>
                <a:lnTo>
                  <a:pt x="0" y="0"/>
                </a:lnTo>
                <a:lnTo>
                  <a:pt x="0" y="125650"/>
                </a:lnTo>
                <a:lnTo>
                  <a:pt x="4243734" y="125650"/>
                </a:lnTo>
                <a:lnTo>
                  <a:pt x="4243734" y="0"/>
                </a:lnTo>
                <a:close/>
              </a:path>
            </a:pathLst>
          </a:custGeom>
          <a:solidFill>
            <a:srgbClr val="E61E2A"/>
          </a:solidFill>
        </p:spPr>
        <p:txBody>
          <a:bodyPr wrap="square" lIns="0" tIns="0" rIns="0" bIns="0" rtlCol="0"/>
          <a:lstStyle/>
          <a:p>
            <a:endParaRPr sz="1351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9299B-E144-974E-B70F-C42B8E5D8B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105" y="399869"/>
            <a:ext cx="2573915" cy="1325563"/>
          </a:xfrm>
        </p:spPr>
        <p:txBody>
          <a:bodyPr lIns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Heading</a:t>
            </a:r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B78C3AA-166A-6F4E-9E52-DBCB131356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83000" y="399869"/>
            <a:ext cx="7933805" cy="5707247"/>
          </a:xfrm>
        </p:spPr>
        <p:txBody>
          <a:bodyPr lIns="0"/>
          <a:lstStyle>
            <a:lvl1pPr>
              <a:spcAft>
                <a:spcPts val="1600"/>
              </a:spcAft>
              <a:defRPr sz="2800" b="1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B2A923C-C478-D842-BDF6-F9E91C36FC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10548" y="6091238"/>
            <a:ext cx="669925" cy="66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52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AB63F385-83EE-DF49-B0AA-EEF39BBEF0FF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796155" h="11308715">
                <a:moveTo>
                  <a:pt x="4795665" y="0"/>
                </a:moveTo>
                <a:lnTo>
                  <a:pt x="0" y="0"/>
                </a:lnTo>
                <a:lnTo>
                  <a:pt x="0" y="11308556"/>
                </a:lnTo>
                <a:lnTo>
                  <a:pt x="4795665" y="11308556"/>
                </a:lnTo>
                <a:lnTo>
                  <a:pt x="4795665" y="0"/>
                </a:lnTo>
                <a:close/>
              </a:path>
            </a:pathLst>
          </a:custGeom>
          <a:solidFill>
            <a:srgbClr val="000054"/>
          </a:solidFill>
        </p:spPr>
        <p:txBody>
          <a:bodyPr wrap="square" lIns="0" tIns="0" rIns="0" bIns="0" rtlCol="0"/>
          <a:lstStyle/>
          <a:p>
            <a:endParaRPr sz="1351" b="0" i="0">
              <a:latin typeface="Arial" panose="020B0604020202020204" pitchFamily="34" charset="0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B78C3AA-166A-6F4E-9E52-DBCB131356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528" y="399868"/>
            <a:ext cx="11305277" cy="5594531"/>
          </a:xfrm>
        </p:spPr>
        <p:txBody>
          <a:bodyPr lIns="0" anchor="ctr" anchorCtr="0"/>
          <a:lstStyle>
            <a:lvl1pPr>
              <a:spcAft>
                <a:spcPts val="1600"/>
              </a:spcAft>
              <a:defRPr sz="4800" b="1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/>
              <a:t>Section divider text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B2A923C-C478-D842-BDF6-F9E91C36FC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10548" y="6091238"/>
            <a:ext cx="669925" cy="66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64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AB63F385-83EE-DF49-B0AA-EEF39BBEF0FF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796155" h="11308715">
                <a:moveTo>
                  <a:pt x="4795665" y="0"/>
                </a:moveTo>
                <a:lnTo>
                  <a:pt x="0" y="0"/>
                </a:lnTo>
                <a:lnTo>
                  <a:pt x="0" y="11308556"/>
                </a:lnTo>
                <a:lnTo>
                  <a:pt x="4795665" y="11308556"/>
                </a:lnTo>
                <a:lnTo>
                  <a:pt x="479566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351" b="0" i="0">
              <a:latin typeface="Arial" panose="020B0604020202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701ACE1-B495-DC44-BF21-745EC325F5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10548" y="6091238"/>
            <a:ext cx="669925" cy="669925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34FEC52-F95C-D149-9811-8FC8F0BE63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528" y="399868"/>
            <a:ext cx="11305277" cy="5594531"/>
          </a:xfrm>
        </p:spPr>
        <p:txBody>
          <a:bodyPr lIns="0" anchor="ctr" anchorCtr="0"/>
          <a:lstStyle>
            <a:lvl1pPr>
              <a:spcAft>
                <a:spcPts val="1600"/>
              </a:spcAft>
              <a:defRPr sz="4800" b="1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/>
              <a:t>Section divider text</a:t>
            </a:r>
          </a:p>
        </p:txBody>
      </p:sp>
    </p:spTree>
    <p:extLst>
      <p:ext uri="{BB962C8B-B14F-4D97-AF65-F5344CB8AC3E}">
        <p14:creationId xmlns:p14="http://schemas.microsoft.com/office/powerpoint/2010/main" val="227507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option 2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696229-ED0C-CF40-A716-1482E7A51A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0076" y="306919"/>
            <a:ext cx="10755251" cy="1885143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Project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0076" y="2192060"/>
            <a:ext cx="10755251" cy="1409269"/>
          </a:xfrm>
        </p:spPr>
        <p:txBody>
          <a:bodyPr anchor="t" anchorCtr="0"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Subhead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A21FA2-E392-1B41-A0A7-90CFC9BA4B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8478" y="5973796"/>
            <a:ext cx="1681207" cy="7504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94BFB8-5006-854E-A03B-65D75E3FA688}"/>
              </a:ext>
            </a:extLst>
          </p:cNvPr>
          <p:cNvSpPr txBox="1"/>
          <p:nvPr userDrawn="1"/>
        </p:nvSpPr>
        <p:spPr>
          <a:xfrm>
            <a:off x="10088415" y="6563336"/>
            <a:ext cx="2232063" cy="225767"/>
          </a:xfrm>
          <a:prstGeom prst="rect">
            <a:avLst/>
          </a:prstGeom>
          <a:noFill/>
        </p:spPr>
        <p:txBody>
          <a:bodyPr vert="horz" wrap="square" lIns="0" tIns="60960" rIns="121920" bIns="60960" rtlCol="0" anchor="t" anchorCtr="0">
            <a:spAutoFit/>
          </a:bodyPr>
          <a:lstStyle/>
          <a:p>
            <a:r>
              <a:rPr lang="en-AU" sz="667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CRICOS provider number: 00122A | RTO Code: 3046</a:t>
            </a:r>
          </a:p>
        </p:txBody>
      </p:sp>
    </p:spTree>
    <p:extLst>
      <p:ext uri="{BB962C8B-B14F-4D97-AF65-F5344CB8AC3E}">
        <p14:creationId xmlns:p14="http://schemas.microsoft.com/office/powerpoint/2010/main" val="3283297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AB63F385-83EE-DF49-B0AA-EEF39BBEF0FF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796155" h="11308715">
                <a:moveTo>
                  <a:pt x="4795665" y="0"/>
                </a:moveTo>
                <a:lnTo>
                  <a:pt x="0" y="0"/>
                </a:lnTo>
                <a:lnTo>
                  <a:pt x="0" y="11308556"/>
                </a:lnTo>
                <a:lnTo>
                  <a:pt x="4795665" y="11308556"/>
                </a:lnTo>
                <a:lnTo>
                  <a:pt x="4795665" y="0"/>
                </a:lnTo>
                <a:close/>
              </a:path>
            </a:pathLst>
          </a:custGeom>
          <a:solidFill>
            <a:srgbClr val="000054"/>
          </a:solidFill>
        </p:spPr>
        <p:txBody>
          <a:bodyPr wrap="square" lIns="0" tIns="0" rIns="0" bIns="0" rtlCol="0"/>
          <a:lstStyle/>
          <a:p>
            <a:endParaRPr sz="1351" b="0" i="0">
              <a:latin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8CF9814-E9AB-354F-993C-E750008263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47650" y="5973797"/>
            <a:ext cx="1681207" cy="75043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EC15CCA-163A-5A4D-A3D8-60201F5ED3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0077" y="306919"/>
            <a:ext cx="11240564" cy="1751373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GB"/>
              <a:t>Thank you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0C7487-1A71-7543-A67F-98090BC4CC2C}"/>
              </a:ext>
            </a:extLst>
          </p:cNvPr>
          <p:cNvSpPr txBox="1"/>
          <p:nvPr userDrawn="1"/>
        </p:nvSpPr>
        <p:spPr>
          <a:xfrm>
            <a:off x="230076" y="6563336"/>
            <a:ext cx="2764451" cy="225767"/>
          </a:xfrm>
          <a:prstGeom prst="rect">
            <a:avLst/>
          </a:prstGeom>
          <a:noFill/>
        </p:spPr>
        <p:txBody>
          <a:bodyPr vert="horz" wrap="square" lIns="0" tIns="60960" rIns="121920" bIns="60960" rtlCol="0" anchor="t" anchorCtr="0">
            <a:spAutoFit/>
          </a:bodyPr>
          <a:lstStyle/>
          <a:p>
            <a:r>
              <a:rPr lang="en-AU" sz="667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CRICOS provider number: 00122A | RTO Code: 3046</a:t>
            </a:r>
          </a:p>
        </p:txBody>
      </p:sp>
    </p:spTree>
    <p:extLst>
      <p:ext uri="{BB962C8B-B14F-4D97-AF65-F5344CB8AC3E}">
        <p14:creationId xmlns:p14="http://schemas.microsoft.com/office/powerpoint/2010/main" val="75991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option 3_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F2C3B5-0EEE-7745-A7B9-592D5689F935}"/>
              </a:ext>
            </a:extLst>
          </p:cNvPr>
          <p:cNvSpPr/>
          <p:nvPr userDrawn="1"/>
        </p:nvSpPr>
        <p:spPr>
          <a:xfrm>
            <a:off x="0" y="0"/>
            <a:ext cx="6494584" cy="6858000"/>
          </a:xfrm>
          <a:prstGeom prst="rect">
            <a:avLst/>
          </a:prstGeom>
          <a:solidFill>
            <a:srgbClr val="000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0077" y="2192061"/>
            <a:ext cx="5865924" cy="1746895"/>
          </a:xfrm>
        </p:spPr>
        <p:txBody>
          <a:bodyPr anchor="t" anchorCtr="0"/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Subhead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A21FA2-E392-1B41-A0A7-90CFC9BA4B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478" y="5973797"/>
            <a:ext cx="1681207" cy="750435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91D0F7C-79A1-4847-8A60-AC7E92D3F8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2101" y="936372"/>
            <a:ext cx="5803900" cy="573088"/>
          </a:xfrm>
          <a:solidFill>
            <a:schemeClr val="accent2"/>
          </a:solidFill>
        </p:spPr>
        <p:txBody>
          <a:bodyPr/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67"/>
              </a:spcAft>
              <a:buFont typeface="Arial" panose="020B0604020202020204" pitchFamily="34" charset="0"/>
              <a:buNone/>
              <a:defRPr lang="en-GB" sz="3600" b="1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354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67"/>
              </a:spcAft>
              <a:buFont typeface="Arial" panose="020B0604020202020204" pitchFamily="34" charset="0"/>
              <a:buNone/>
              <a:defRPr lang="en-GB" sz="3600" b="1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354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67"/>
              </a:spcAft>
              <a:buFont typeface="Arial" panose="020B0604020202020204" pitchFamily="34" charset="0"/>
              <a:buNone/>
              <a:defRPr lang="en-GB" sz="3600" b="1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354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67"/>
              </a:spcAft>
              <a:buFont typeface="Arial" panose="020B0604020202020204" pitchFamily="34" charset="0"/>
              <a:buNone/>
              <a:defRPr lang="en-GB" sz="3600" b="1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354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67"/>
              </a:spcAft>
              <a:buFont typeface="Arial" panose="020B0604020202020204" pitchFamily="34" charset="0"/>
              <a:buNone/>
              <a:defRPr lang="en-US" sz="3600" b="1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GB"/>
              <a:t>Project title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32C4CC1-402A-1C44-ABC7-0CA4A95DA3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2102" y="285443"/>
            <a:ext cx="5803900" cy="573088"/>
          </a:xfrm>
          <a:solidFill>
            <a:schemeClr val="accent2"/>
          </a:solidFill>
        </p:spPr>
        <p:txBody>
          <a:bodyPr/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67"/>
              </a:spcAft>
              <a:buFont typeface="Arial" panose="020B0604020202020204" pitchFamily="34" charset="0"/>
              <a:buNone/>
              <a:defRPr lang="en-GB" sz="3600" b="1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354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67"/>
              </a:spcAft>
              <a:buFont typeface="Arial" panose="020B0604020202020204" pitchFamily="34" charset="0"/>
              <a:buNone/>
              <a:defRPr lang="en-GB" sz="3600" b="1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354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67"/>
              </a:spcAft>
              <a:buFont typeface="Arial" panose="020B0604020202020204" pitchFamily="34" charset="0"/>
              <a:buNone/>
              <a:defRPr lang="en-GB" sz="3600" b="1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354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67"/>
              </a:spcAft>
              <a:buFont typeface="Arial" panose="020B0604020202020204" pitchFamily="34" charset="0"/>
              <a:buNone/>
              <a:defRPr lang="en-GB" sz="3600" b="1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354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67"/>
              </a:spcAft>
              <a:buFont typeface="Arial" panose="020B0604020202020204" pitchFamily="34" charset="0"/>
              <a:buNone/>
              <a:defRPr lang="en-US" sz="3600" b="1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D42EB612-735B-1B46-A9E2-EC6C65F3D6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94586" y="0"/>
            <a:ext cx="5697415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1F0B9D-BDB2-AE4F-8EAD-C0C1263F14C3}"/>
              </a:ext>
            </a:extLst>
          </p:cNvPr>
          <p:cNvSpPr txBox="1"/>
          <p:nvPr userDrawn="1"/>
        </p:nvSpPr>
        <p:spPr>
          <a:xfrm>
            <a:off x="10088415" y="6563336"/>
            <a:ext cx="2232063" cy="225767"/>
          </a:xfrm>
          <a:prstGeom prst="rect">
            <a:avLst/>
          </a:prstGeom>
          <a:noFill/>
        </p:spPr>
        <p:txBody>
          <a:bodyPr vert="horz" wrap="square" lIns="0" tIns="60960" rIns="121920" bIns="60960" rtlCol="0" anchor="t" anchorCtr="0">
            <a:spAutoFit/>
          </a:bodyPr>
          <a:lstStyle/>
          <a:p>
            <a:r>
              <a:rPr lang="en-AU" sz="667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CRICOS provider number: 00122A | RTO Code: 3046</a:t>
            </a:r>
          </a:p>
        </p:txBody>
      </p:sp>
    </p:spTree>
    <p:extLst>
      <p:ext uri="{BB962C8B-B14F-4D97-AF65-F5344CB8AC3E}">
        <p14:creationId xmlns:p14="http://schemas.microsoft.com/office/powerpoint/2010/main" val="204329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option 4_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565D2C7C-F7B8-3D4E-8FAC-30CE49EDB43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Insert image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E8A5FAF-DCD0-614B-80F8-EFD6BF6FB9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8478" y="5973796"/>
            <a:ext cx="1681207" cy="75043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101" y="285443"/>
            <a:ext cx="5803899" cy="556672"/>
          </a:xfrm>
          <a:solidFill>
            <a:schemeClr val="accent2"/>
          </a:solidFill>
        </p:spPr>
        <p:txBody>
          <a:bodyPr wrap="square" anchor="t" anchorCtr="0"/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B550C-590C-F644-9EFE-122CA7D731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2101" y="936372"/>
            <a:ext cx="5803900" cy="573088"/>
          </a:xfrm>
          <a:solidFill>
            <a:schemeClr val="accent2"/>
          </a:solidFill>
        </p:spPr>
        <p:txBody>
          <a:bodyPr/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67"/>
              </a:spcAft>
              <a:buFont typeface="Arial" panose="020B0604020202020204" pitchFamily="34" charset="0"/>
              <a:buNone/>
              <a:defRPr lang="en-GB" sz="3600" b="1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354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67"/>
              </a:spcAft>
              <a:buFont typeface="Arial" panose="020B0604020202020204" pitchFamily="34" charset="0"/>
              <a:buNone/>
              <a:defRPr lang="en-GB" sz="3600" b="1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354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67"/>
              </a:spcAft>
              <a:buFont typeface="Arial" panose="020B0604020202020204" pitchFamily="34" charset="0"/>
              <a:buNone/>
              <a:defRPr lang="en-GB" sz="3600" b="1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354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67"/>
              </a:spcAft>
              <a:buFont typeface="Arial" panose="020B0604020202020204" pitchFamily="34" charset="0"/>
              <a:buNone/>
              <a:defRPr lang="en-GB" sz="3600" b="1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354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67"/>
              </a:spcAft>
              <a:buFont typeface="Arial" panose="020B0604020202020204" pitchFamily="34" charset="0"/>
              <a:buNone/>
              <a:defRPr lang="en-US" sz="3600" b="1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GB"/>
              <a:t>Project 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3AE239-409C-BB4F-846F-0F3531A514AB}"/>
              </a:ext>
            </a:extLst>
          </p:cNvPr>
          <p:cNvSpPr txBox="1"/>
          <p:nvPr userDrawn="1"/>
        </p:nvSpPr>
        <p:spPr>
          <a:xfrm>
            <a:off x="10088415" y="6563336"/>
            <a:ext cx="2232063" cy="225767"/>
          </a:xfrm>
          <a:prstGeom prst="rect">
            <a:avLst/>
          </a:prstGeom>
          <a:noFill/>
        </p:spPr>
        <p:txBody>
          <a:bodyPr vert="horz" wrap="square" lIns="0" tIns="60960" rIns="121920" bIns="60960" rtlCol="0" anchor="t" anchorCtr="0">
            <a:spAutoFit/>
          </a:bodyPr>
          <a:lstStyle/>
          <a:p>
            <a:r>
              <a:rPr lang="en-AU" sz="667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CRICOS provider number: 00122A | RTO Code: 3046</a:t>
            </a:r>
          </a:p>
        </p:txBody>
      </p:sp>
    </p:spTree>
    <p:extLst>
      <p:ext uri="{BB962C8B-B14F-4D97-AF65-F5344CB8AC3E}">
        <p14:creationId xmlns:p14="http://schemas.microsoft.com/office/powerpoint/2010/main" val="334849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oC_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73321B-6F4E-F041-B9A2-119613738D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327467" cy="6934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B2C5AA-DAA1-2F45-8C2F-EFFCBCE5B582}"/>
              </a:ext>
            </a:extLst>
          </p:cNvPr>
          <p:cNvSpPr txBox="1"/>
          <p:nvPr userDrawn="1"/>
        </p:nvSpPr>
        <p:spPr>
          <a:xfrm>
            <a:off x="3798275" y="3611881"/>
            <a:ext cx="4853355" cy="480131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6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b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Acknowledgement of Country</a:t>
            </a:r>
            <a:endParaRPr lang="en-US" sz="2800" b="0" kern="1200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DB818C-FF63-D747-A5D3-CAD2E1F61B13}"/>
              </a:ext>
            </a:extLst>
          </p:cNvPr>
          <p:cNvSpPr txBox="1"/>
          <p:nvPr userDrawn="1"/>
        </p:nvSpPr>
        <p:spPr>
          <a:xfrm>
            <a:off x="3685733" y="4204557"/>
            <a:ext cx="7061985" cy="212365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indent="0" algn="l" defTabSz="914354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RMIT University acknowledges the people of the </a:t>
            </a:r>
            <a:r>
              <a:rPr lang="en-US" sz="1600" b="0" kern="1200" baseline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Woi</a:t>
            </a:r>
            <a:r>
              <a:rPr lang="en-US"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wurrung and </a:t>
            </a:r>
            <a:br>
              <a:rPr lang="en-US"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Boon wurrung language groups of the eastern Kulin Nation on whose unceded lands we conduct the business of the University. </a:t>
            </a:r>
          </a:p>
          <a:p>
            <a:pPr marL="0" indent="0" algn="l" defTabSz="914354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RMIT University respectfully acknowledges their Ancestors and Elders, past and present.</a:t>
            </a:r>
          </a:p>
          <a:p>
            <a:pPr marL="0" indent="0" algn="l" defTabSz="914354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RMIT also acknowledges the Traditional Custodians and their Ancestors of the lands and waters across Australia where we conduct our business.</a:t>
            </a:r>
          </a:p>
        </p:txBody>
      </p:sp>
    </p:spTree>
    <p:extLst>
      <p:ext uri="{BB962C8B-B14F-4D97-AF65-F5344CB8AC3E}">
        <p14:creationId xmlns:p14="http://schemas.microsoft.com/office/powerpoint/2010/main" val="397150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oC_additional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B3504D-D80A-6C43-8AEA-0D9553EF5920}"/>
              </a:ext>
            </a:extLst>
          </p:cNvPr>
          <p:cNvSpPr txBox="1"/>
          <p:nvPr userDrawn="1"/>
        </p:nvSpPr>
        <p:spPr>
          <a:xfrm>
            <a:off x="446486" y="1403250"/>
            <a:ext cx="538080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22160"/>
              </a:buClr>
              <a:buSzTx/>
              <a:buFont typeface="Wingdings" pitchFamily="2" charset="2"/>
              <a:buNone/>
              <a:tabLst/>
              <a:defRPr/>
            </a:pPr>
            <a:r>
              <a:rPr lang="en-AU" sz="19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RMIT is committed to redefining its relationship in working with and supporting Aboriginal and Torres Strait Islander </a:t>
            </a:r>
            <a:r>
              <a:rPr lang="en-AU" sz="19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self-determination</a:t>
            </a:r>
            <a:r>
              <a:rPr lang="en-AU" sz="19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22160"/>
              </a:buClr>
              <a:buSzTx/>
              <a:buFont typeface="Wingdings" pitchFamily="2" charset="2"/>
              <a:buNone/>
              <a:tabLst/>
              <a:defRPr/>
            </a:pPr>
            <a:r>
              <a:rPr lang="en-AU" sz="19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University’s goal is to achieve lasting transformation by maturing its values, culture, policy and structures in a way that </a:t>
            </a:r>
            <a:r>
              <a:rPr lang="en-AU" sz="19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embeds reconciliation</a:t>
            </a:r>
            <a:r>
              <a:rPr lang="en-AU" sz="19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everything we do.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22160"/>
              </a:buClr>
              <a:buSzTx/>
              <a:buFont typeface="Wingdings" pitchFamily="2" charset="2"/>
              <a:buNone/>
              <a:tabLst/>
              <a:defRPr/>
            </a:pPr>
            <a:r>
              <a:rPr lang="en-AU" sz="19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line with the principles of </a:t>
            </a:r>
            <a:r>
              <a:rPr lang="en-AU" sz="1900" b="1" i="0" kern="120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Bundjil</a:t>
            </a:r>
            <a:r>
              <a:rPr lang="en-AU" sz="19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we are changing our ways of 'knowing, working and being' to support sustainable reconciliation and activate a relationship between Indigenous and non-Indigenous staff, students and community. 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160"/>
              </a:buClr>
              <a:buSzTx/>
              <a:buFont typeface="Wingdings" pitchFamily="2" charset="2"/>
              <a:buNone/>
              <a:tabLst/>
              <a:defRPr/>
            </a:pPr>
            <a:endParaRPr lang="en-AU" sz="2000" b="0" i="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0E1C7BAE-965C-7E42-9A5B-2631428F4E21}"/>
              </a:ext>
            </a:extLst>
          </p:cNvPr>
          <p:cNvSpPr txBox="1">
            <a:spLocks/>
          </p:cNvSpPr>
          <p:nvPr userDrawn="1"/>
        </p:nvSpPr>
        <p:spPr>
          <a:xfrm>
            <a:off x="558293" y="668537"/>
            <a:ext cx="5373276" cy="45243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E61E2A"/>
                </a:solidFill>
                <a:latin typeface="Museo 700" panose="02000000000000000000" pitchFamily="2" charset="77"/>
                <a:ea typeface="+mj-ea"/>
                <a:cs typeface="+mj-cs"/>
              </a:defRPr>
            </a:lvl1pPr>
          </a:lstStyle>
          <a:p>
            <a: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AU" sz="2700" b="0" i="0">
                <a:solidFill>
                  <a:schemeClr val="bg1"/>
                </a:solidFill>
                <a:latin typeface="+mj-lt"/>
                <a:ea typeface="+mj-lt"/>
                <a:cs typeface="+mj-lt"/>
              </a:rPr>
              <a:t>Our commitment to Reconciliation</a:t>
            </a:r>
            <a:endParaRPr lang="en-AU" sz="2700" b="0" i="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8447A8-B89A-974C-85E4-994501031D27}"/>
              </a:ext>
            </a:extLst>
          </p:cNvPr>
          <p:cNvSpPr txBox="1"/>
          <p:nvPr userDrawn="1"/>
        </p:nvSpPr>
        <p:spPr>
          <a:xfrm>
            <a:off x="6364707" y="4984660"/>
            <a:ext cx="5269276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222160"/>
              </a:buClr>
              <a:buSzTx/>
              <a:buFont typeface="Wingdings" pitchFamily="2" charset="2"/>
              <a:buNone/>
              <a:tabLst/>
              <a:defRPr/>
            </a:pPr>
            <a:r>
              <a:rPr lang="en-AU" sz="11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2018, the </a:t>
            </a:r>
            <a:r>
              <a:rPr lang="en-AU" sz="1100" b="0" i="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Wurrunggi</a:t>
            </a:r>
            <a:r>
              <a:rPr lang="en-AU" sz="11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AU" sz="1100" b="0" i="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Biik</a:t>
            </a:r>
            <a:r>
              <a:rPr lang="en-AU" sz="11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Law of the Land public artwork was installed in the New Academic Street to signify a long-lasting spiritual connection to Country.</a:t>
            </a:r>
          </a:p>
        </p:txBody>
      </p:sp>
      <p:pic>
        <p:nvPicPr>
          <p:cNvPr id="10" name="Picture 9" descr="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F28E96F6-22DC-0A48-8504-3C6BB7D7ED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4707" y="1508312"/>
            <a:ext cx="5033845" cy="33524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764F56-30F6-4A48-9D9F-59AD97575B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04717"/>
            <a:ext cx="121920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0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genous_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9299B-E144-974E-B70F-C42B8E5D8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109" y="250033"/>
            <a:ext cx="9157696" cy="1325563"/>
          </a:xfrm>
        </p:spPr>
        <p:txBody>
          <a:bodyPr lIns="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B78C3AA-166A-6F4E-9E52-DBCB131356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59111" y="1577669"/>
            <a:ext cx="9157695" cy="4641017"/>
          </a:xfrm>
        </p:spPr>
        <p:txBody>
          <a:bodyPr lIns="0"/>
          <a:lstStyle>
            <a:lvl1pPr>
              <a:defRPr b="0"/>
            </a:lvl1pPr>
            <a:lvl2pPr marL="342891" indent="-342891"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670D66-EE3D-E549-83E8-351DAC6D7E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68" y="3541"/>
            <a:ext cx="1872341" cy="686242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9826827-0070-444A-B806-3942CBC732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10548" y="6091238"/>
            <a:ext cx="669925" cy="66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genous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41A3-A1CE-5442-9B06-066B5E3CC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3DF60EE-F0AE-954A-B749-FFCEFDD34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065" y="1570323"/>
            <a:ext cx="11697632" cy="41305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F47C29-3FCF-814D-9F1F-1018F3905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04717"/>
            <a:ext cx="121920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8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8">
            <a:extLst>
              <a:ext uri="{FF2B5EF4-FFF2-40B4-BE49-F238E27FC236}">
                <a16:creationId xmlns:a16="http://schemas.microsoft.com/office/drawing/2014/main" id="{3D41FB27-DC2C-D146-8DD0-8451E51FC25F}"/>
              </a:ext>
            </a:extLst>
          </p:cNvPr>
          <p:cNvSpPr/>
          <p:nvPr userDrawn="1"/>
        </p:nvSpPr>
        <p:spPr>
          <a:xfrm>
            <a:off x="327104" y="285522"/>
            <a:ext cx="2573915" cy="76247"/>
          </a:xfrm>
          <a:custGeom>
            <a:avLst/>
            <a:gdLst/>
            <a:ahLst/>
            <a:cxnLst/>
            <a:rect l="l" t="t" r="r" b="b"/>
            <a:pathLst>
              <a:path w="4244340" h="125730">
                <a:moveTo>
                  <a:pt x="4243734" y="0"/>
                </a:moveTo>
                <a:lnTo>
                  <a:pt x="0" y="0"/>
                </a:lnTo>
                <a:lnTo>
                  <a:pt x="0" y="125650"/>
                </a:lnTo>
                <a:lnTo>
                  <a:pt x="4243734" y="125650"/>
                </a:lnTo>
                <a:lnTo>
                  <a:pt x="4243734" y="0"/>
                </a:lnTo>
                <a:close/>
              </a:path>
            </a:pathLst>
          </a:custGeom>
          <a:solidFill>
            <a:srgbClr val="E61E2A"/>
          </a:solidFill>
        </p:spPr>
        <p:txBody>
          <a:bodyPr wrap="square" lIns="0" tIns="0" rIns="0" bIns="0" rtlCol="0"/>
          <a:lstStyle/>
          <a:p>
            <a:endParaRPr sz="1351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9299B-E144-974E-B70F-C42B8E5D8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06" y="399870"/>
            <a:ext cx="11553367" cy="1047252"/>
          </a:xfrm>
        </p:spPr>
        <p:txBody>
          <a:bodyPr lIns="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967A21-E4C6-4743-ACC9-BD2F503384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10548" y="6091238"/>
            <a:ext cx="669925" cy="66992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1AC9A1A-9F25-FC42-989B-96EA919D0C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7105" y="1588958"/>
            <a:ext cx="11575971" cy="4518156"/>
          </a:xfrm>
        </p:spPr>
        <p:txBody>
          <a:bodyPr lIns="0"/>
          <a:lstStyle>
            <a:lvl1pPr>
              <a:defRPr b="0"/>
            </a:lvl1pPr>
            <a:lvl2pPr marL="342891" indent="-342891"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6448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065" y="250033"/>
            <a:ext cx="11697633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065" y="1588958"/>
            <a:ext cx="11697632" cy="42528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MSIPCMContentMarking" descr="{&quot;HashCode&quot;:1610746136,&quot;Placement&quot;:&quot;Header&quot;,&quot;Top&quot;:0.0,&quot;Left&quot;:398.729126,&quot;SlideWidth&quot;:960,&quot;SlideHeight&quot;:540}">
            <a:extLst>
              <a:ext uri="{FF2B5EF4-FFF2-40B4-BE49-F238E27FC236}">
                <a16:creationId xmlns:a16="http://schemas.microsoft.com/office/drawing/2014/main" id="{FCF7300E-1E7E-451C-A4D9-4D059AEE6844}"/>
              </a:ext>
            </a:extLst>
          </p:cNvPr>
          <p:cNvSpPr txBox="1"/>
          <p:nvPr userDrawn="1"/>
        </p:nvSpPr>
        <p:spPr>
          <a:xfrm>
            <a:off x="5063860" y="0"/>
            <a:ext cx="2064281" cy="29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AU" sz="1200" b="1">
                <a:solidFill>
                  <a:srgbClr val="EEDC00"/>
                </a:solidFill>
                <a:latin typeface="Calibri" panose="020F0502020204030204" pitchFamily="34" charset="0"/>
              </a:rPr>
              <a:t>RMIT Classification: Trusted</a:t>
            </a:r>
            <a:endParaRPr lang="en-AU" sz="1200" b="1" dirty="0">
              <a:solidFill>
                <a:srgbClr val="EEDC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22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2" r:id="rId2"/>
    <p:sldLayoutId id="2147483881" r:id="rId3"/>
    <p:sldLayoutId id="2147483880" r:id="rId4"/>
    <p:sldLayoutId id="2147483863" r:id="rId5"/>
    <p:sldLayoutId id="2147483882" r:id="rId6"/>
    <p:sldLayoutId id="2147483883" r:id="rId7"/>
    <p:sldLayoutId id="2147483885" r:id="rId8"/>
    <p:sldLayoutId id="2147483879" r:id="rId9"/>
    <p:sldLayoutId id="2147483868" r:id="rId10"/>
    <p:sldLayoutId id="2147483870" r:id="rId11"/>
    <p:sldLayoutId id="2147483869" r:id="rId12"/>
    <p:sldLayoutId id="2147483871" r:id="rId13"/>
    <p:sldLayoutId id="2147483886" r:id="rId14"/>
    <p:sldLayoutId id="2147483887" r:id="rId15"/>
    <p:sldLayoutId id="2147483888" r:id="rId16"/>
    <p:sldLayoutId id="2147483874" r:id="rId17"/>
    <p:sldLayoutId id="2147483889" r:id="rId18"/>
    <p:sldLayoutId id="2147483875" r:id="rId19"/>
    <p:sldLayoutId id="2147483890" r:id="rId20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000" b="1" kern="1200" baseline="0">
          <a:solidFill>
            <a:srgbClr val="000054"/>
          </a:solidFill>
          <a:latin typeface="+mj-lt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37055" indent="-237055" algn="l" defTabSz="914354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2"/>
        </a:buClr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74109" indent="-237055" algn="l" defTabSz="914354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accent2"/>
        </a:buClr>
        <a:buFont typeface="Wingdings" pitchFamily="2" charset="2"/>
        <a:buChar char="§"/>
        <a:tabLst/>
        <a:defRPr lang="en-US" sz="2400" kern="12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474109" indent="-237055" algn="l" defTabSz="914354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74109" indent="-237055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2.png"/><Relationship Id="rId4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emedia.rmit.edu.au/learninglab/content/heppp-funded-initiatives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23FED-BA92-784C-A406-91B4438BA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585" y="1427508"/>
            <a:ext cx="11091282" cy="2288087"/>
          </a:xfrm>
        </p:spPr>
        <p:txBody>
          <a:bodyPr/>
          <a:lstStyle/>
          <a:p>
            <a:r>
              <a:rPr lang="en-US" sz="5000" dirty="0">
                <a:latin typeface="Calibri"/>
                <a:ea typeface="+mj-lt"/>
                <a:cs typeface="+mj-lt"/>
              </a:rPr>
              <a:t>Addressing inequity with </a:t>
            </a:r>
            <a:br>
              <a:rPr lang="en-US" sz="5000" dirty="0">
                <a:latin typeface="Calibri"/>
                <a:ea typeface="+mj-lt"/>
                <a:cs typeface="+mj-lt"/>
              </a:rPr>
            </a:br>
            <a:r>
              <a:rPr lang="en-US" sz="5000" dirty="0">
                <a:latin typeface="Calibri"/>
                <a:ea typeface="+mj-lt"/>
                <a:cs typeface="+mj-lt"/>
              </a:rPr>
              <a:t>innovative and shareable resources </a:t>
            </a:r>
            <a:br>
              <a:rPr lang="en-US" sz="5000" dirty="0">
                <a:latin typeface="Calibri"/>
                <a:ea typeface="+mj-lt"/>
                <a:cs typeface="+mj-lt"/>
              </a:rPr>
            </a:br>
            <a:r>
              <a:rPr lang="en-US" sz="5000" dirty="0">
                <a:latin typeface="Calibri"/>
                <a:ea typeface="+mj-lt"/>
                <a:cs typeface="+mj-lt"/>
              </a:rPr>
              <a:t>and how we made them!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B24E42-9D63-834F-A678-2CA4B0B87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0878" y="4310459"/>
            <a:ext cx="6456529" cy="1290000"/>
          </a:xfrm>
        </p:spPr>
        <p:txBody>
          <a:bodyPr/>
          <a:lstStyle/>
          <a:p>
            <a:r>
              <a:rPr lang="en-US" sz="1600" b="0"/>
              <a:t>Dr Azadeh </a:t>
            </a:r>
            <a:r>
              <a:rPr lang="en-US" sz="1600" b="0" err="1"/>
              <a:t>Mobasheri</a:t>
            </a:r>
            <a:endParaRPr lang="en-US" sz="1600" b="0" err="1">
              <a:cs typeface="Arial"/>
            </a:endParaRPr>
          </a:p>
          <a:p>
            <a:r>
              <a:rPr lang="en-US" sz="1600" b="0">
                <a:cs typeface="Arial"/>
              </a:rPr>
              <a:t>Learning Designer</a:t>
            </a:r>
          </a:p>
          <a:p>
            <a:r>
              <a:rPr lang="en-US" sz="1600" b="0">
                <a:cs typeface="Arial"/>
              </a:rPr>
              <a:t>RMIT University</a:t>
            </a:r>
          </a:p>
          <a:p>
            <a:endParaRPr lang="en-US" sz="2000" b="0">
              <a:cs typeface="Arial"/>
            </a:endParaRPr>
          </a:p>
          <a:p>
            <a:endParaRPr lang="en-US" sz="2000" b="0"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5B4771-F1BA-EF30-D927-BACD47244CD1}"/>
              </a:ext>
            </a:extLst>
          </p:cNvPr>
          <p:cNvSpPr txBox="1"/>
          <p:nvPr/>
        </p:nvSpPr>
        <p:spPr>
          <a:xfrm>
            <a:off x="725556" y="311426"/>
            <a:ext cx="5367847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CAUL: Enabling  Modern Curriculum Conference</a:t>
            </a:r>
          </a:p>
          <a:p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September 7th, 2022</a:t>
            </a:r>
          </a:p>
          <a:p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Lightning talk</a:t>
            </a:r>
          </a:p>
        </p:txBody>
      </p:sp>
      <p:pic>
        <p:nvPicPr>
          <p:cNvPr id="6" name="Picture 6" descr="Icon&#10;&#10;Description automatically generated">
            <a:extLst>
              <a:ext uri="{FF2B5EF4-FFF2-40B4-BE49-F238E27FC236}">
                <a16:creationId xmlns:a16="http://schemas.microsoft.com/office/drawing/2014/main" id="{D77E4B01-27A4-5555-D81C-7ADE27B68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22" y="3886200"/>
            <a:ext cx="1914940" cy="192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48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D11047E-C8C1-826E-1A4A-C331AF338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710" y="399870"/>
            <a:ext cx="5561879" cy="714743"/>
          </a:xfrm>
        </p:spPr>
        <p:txBody>
          <a:bodyPr/>
          <a:lstStyle/>
          <a:p>
            <a:r>
              <a:rPr lang="en-US" dirty="0">
                <a:cs typeface="Arial"/>
              </a:rPr>
              <a:t>Stage 3 - Development </a:t>
            </a:r>
            <a:endParaRPr lang="en-US" dirty="0"/>
          </a:p>
        </p:txBody>
      </p:sp>
      <p:pic>
        <p:nvPicPr>
          <p:cNvPr id="15" name="Picture 1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92CE646-F50E-D2A7-CC19-7BDE9FA2E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331" y="2215443"/>
            <a:ext cx="4068417" cy="3315008"/>
          </a:xfrm>
          <a:prstGeom prst="rect">
            <a:avLst/>
          </a:prstGeom>
        </p:spPr>
      </p:pic>
      <p:pic>
        <p:nvPicPr>
          <p:cNvPr id="12" name="Graphic 12" descr="Users outline">
            <a:extLst>
              <a:ext uri="{FF2B5EF4-FFF2-40B4-BE49-F238E27FC236}">
                <a16:creationId xmlns:a16="http://schemas.microsoft.com/office/drawing/2014/main" id="{E5030DC5-0D4E-882C-6C53-BFB56B8BA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0939" y="301487"/>
            <a:ext cx="755374" cy="755374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22C3400B-6081-EE25-1F38-D0E1C0E18B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213866"/>
            <a:ext cx="5645425" cy="34175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B0C086-F2CA-431B-7592-76B9172BF5CB}"/>
              </a:ext>
            </a:extLst>
          </p:cNvPr>
          <p:cNvSpPr txBox="1"/>
          <p:nvPr/>
        </p:nvSpPr>
        <p:spPr>
          <a:xfrm>
            <a:off x="344556" y="1325217"/>
            <a:ext cx="1640193" cy="400110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Arial"/>
              </a:rPr>
              <a:t>Pressbooks</a:t>
            </a:r>
            <a:endParaRPr lang="en-US" sz="20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320F02-1068-4E59-9911-94C66AEC2E4C}"/>
              </a:ext>
            </a:extLst>
          </p:cNvPr>
          <p:cNvCxnSpPr>
            <a:cxnSpLocks/>
          </p:cNvCxnSpPr>
          <p:nvPr/>
        </p:nvCxnSpPr>
        <p:spPr>
          <a:xfrm>
            <a:off x="467139" y="967409"/>
            <a:ext cx="2375453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462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D11047E-C8C1-826E-1A4A-C331AF338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710" y="399870"/>
            <a:ext cx="5561879" cy="714743"/>
          </a:xfrm>
        </p:spPr>
        <p:txBody>
          <a:bodyPr/>
          <a:lstStyle/>
          <a:p>
            <a:r>
              <a:rPr lang="en-US" dirty="0">
                <a:cs typeface="Arial"/>
              </a:rPr>
              <a:t>Stage 3 - Development </a:t>
            </a:r>
            <a:endParaRPr lang="en-US" dirty="0"/>
          </a:p>
        </p:txBody>
      </p:sp>
      <p:pic>
        <p:nvPicPr>
          <p:cNvPr id="8" name="Picture 13" descr="A picture containing indoor, green&#10;&#10;Description automatically generated">
            <a:extLst>
              <a:ext uri="{FF2B5EF4-FFF2-40B4-BE49-F238E27FC236}">
                <a16:creationId xmlns:a16="http://schemas.microsoft.com/office/drawing/2014/main" id="{7291E34E-BF9D-3078-EE44-C845A87DF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381" y="1768397"/>
            <a:ext cx="8488016" cy="4652083"/>
          </a:xfrm>
          <a:prstGeom prst="rect">
            <a:avLst/>
          </a:prstGeom>
        </p:spPr>
      </p:pic>
      <p:pic>
        <p:nvPicPr>
          <p:cNvPr id="12" name="Graphic 12" descr="Users outline">
            <a:extLst>
              <a:ext uri="{FF2B5EF4-FFF2-40B4-BE49-F238E27FC236}">
                <a16:creationId xmlns:a16="http://schemas.microsoft.com/office/drawing/2014/main" id="{E5030DC5-0D4E-882C-6C53-BFB56B8BA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0939" y="301487"/>
            <a:ext cx="755374" cy="7553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D0F9CF-690B-F84B-3E1E-99A8FDA6508E}"/>
              </a:ext>
            </a:extLst>
          </p:cNvPr>
          <p:cNvSpPr txBox="1"/>
          <p:nvPr/>
        </p:nvSpPr>
        <p:spPr>
          <a:xfrm>
            <a:off x="298173" y="1212574"/>
            <a:ext cx="1973810" cy="400110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Arial"/>
              </a:rPr>
              <a:t>Virtual 3D map</a:t>
            </a:r>
            <a:endParaRPr lang="en-US" sz="2000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433D57-9C5C-4341-ABAE-F52985459C2C}"/>
              </a:ext>
            </a:extLst>
          </p:cNvPr>
          <p:cNvCxnSpPr>
            <a:cxnSpLocks/>
          </p:cNvCxnSpPr>
          <p:nvPr/>
        </p:nvCxnSpPr>
        <p:spPr>
          <a:xfrm>
            <a:off x="407905" y="960783"/>
            <a:ext cx="246821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159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D11047E-C8C1-826E-1A4A-C331AF338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341" y="539017"/>
            <a:ext cx="3496046" cy="636435"/>
          </a:xfrm>
        </p:spPr>
        <p:txBody>
          <a:bodyPr/>
          <a:lstStyle/>
          <a:p>
            <a:r>
              <a:rPr lang="en-US" dirty="0">
                <a:cs typeface="Arial"/>
              </a:rPr>
              <a:t>Key takeaways</a:t>
            </a:r>
            <a:endParaRPr lang="en-US" sz="2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1ED0130-9D9E-1F99-D236-101F242F0F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0479" y="1370297"/>
            <a:ext cx="11754875" cy="3888678"/>
          </a:xfrm>
        </p:spPr>
        <p:txBody>
          <a:bodyPr/>
          <a:lstStyle/>
          <a:p>
            <a:endParaRPr lang="en-US" sz="2200" b="1" dirty="0">
              <a:latin typeface="Arial"/>
              <a:ea typeface="+mn-lt"/>
              <a:cs typeface="Calibri"/>
            </a:endParaRPr>
          </a:p>
          <a:p>
            <a:pPr marL="285750" indent="-285750">
              <a:buChar char="•"/>
            </a:pPr>
            <a:r>
              <a:rPr lang="en-US" sz="1800" b="1" dirty="0">
                <a:ea typeface="+mn-lt"/>
                <a:cs typeface="+mn-lt"/>
              </a:rPr>
              <a:t>Addressing inequity:</a:t>
            </a:r>
            <a:endParaRPr lang="en-US" dirty="0">
              <a:ea typeface="+mn-lt"/>
              <a:cs typeface="+mn-lt"/>
            </a:endParaRPr>
          </a:p>
          <a:p>
            <a:r>
              <a:rPr lang="en-US" sz="1800" dirty="0">
                <a:ea typeface="+mn-lt"/>
                <a:cs typeface="+mn-lt"/>
              </a:rPr>
              <a:t>Research</a:t>
            </a:r>
            <a:r>
              <a:rPr lang="en-US" sz="1800" b="0" dirty="0">
                <a:ea typeface="+mn-lt"/>
                <a:cs typeface="+mn-lt"/>
              </a:rPr>
              <a:t> and mapping of equity enrolment data.</a:t>
            </a:r>
            <a:endParaRPr lang="en-US" dirty="0">
              <a:cs typeface="Arial"/>
            </a:endParaRPr>
          </a:p>
          <a:p>
            <a:endParaRPr lang="en-US" sz="1800" b="0" dirty="0">
              <a:ea typeface="+mn-lt"/>
              <a:cs typeface="+mn-lt"/>
            </a:endParaRPr>
          </a:p>
          <a:p>
            <a:pPr marL="285750" indent="-285750">
              <a:buChar char="•"/>
            </a:pPr>
            <a:r>
              <a:rPr lang="en-US" sz="1800" b="0" dirty="0">
                <a:ea typeface="+mn-lt"/>
                <a:cs typeface="+mn-lt"/>
              </a:rPr>
              <a:t>Creating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b="1" dirty="0">
                <a:ea typeface="+mn-lt"/>
                <a:cs typeface="+mn-lt"/>
              </a:rPr>
              <a:t>innovative and shareable resources:</a:t>
            </a:r>
          </a:p>
          <a:p>
            <a:r>
              <a:rPr lang="en-US" sz="1800" dirty="0">
                <a:ea typeface="+mn-lt"/>
                <a:cs typeface="+mn-lt"/>
              </a:rPr>
              <a:t> Guidelines</a:t>
            </a:r>
            <a:r>
              <a:rPr lang="en-US" sz="1800" b="0" dirty="0">
                <a:ea typeface="+mn-lt"/>
                <a:cs typeface="+mn-lt"/>
              </a:rPr>
              <a:t> of Representation, Relevance, Reassurance, and Reliability.</a:t>
            </a:r>
            <a:endParaRPr lang="en-US" dirty="0">
              <a:cs typeface="Arial" panose="020B0604020202020204"/>
            </a:endParaRPr>
          </a:p>
          <a:p>
            <a:endParaRPr lang="en-US" sz="1800" b="0" dirty="0">
              <a:ea typeface="+mn-lt"/>
              <a:cs typeface="+mn-lt"/>
            </a:endParaRPr>
          </a:p>
          <a:p>
            <a:pPr marL="285750" indent="-285750">
              <a:buChar char="•"/>
            </a:pPr>
            <a:r>
              <a:rPr lang="en-US" sz="1800" b="1" dirty="0">
                <a:ea typeface="+mn-lt"/>
                <a:cs typeface="+mn-lt"/>
              </a:rPr>
              <a:t>Developing content:</a:t>
            </a:r>
          </a:p>
          <a:p>
            <a:r>
              <a:rPr lang="en-US" sz="1800" dirty="0">
                <a:ea typeface="+mn-lt"/>
                <a:cs typeface="+mn-lt"/>
              </a:rPr>
              <a:t>Two different</a:t>
            </a:r>
            <a:r>
              <a:rPr lang="en-US" sz="1800" b="0" dirty="0">
                <a:ea typeface="+mn-lt"/>
                <a:cs typeface="+mn-lt"/>
              </a:rPr>
              <a:t> environments to address the needs of our cohort who may face technological barriers.</a:t>
            </a:r>
            <a:endParaRPr lang="en-US" dirty="0">
              <a:cs typeface="Arial" panose="020B0604020202020204"/>
            </a:endParaRPr>
          </a:p>
          <a:p>
            <a:endParaRPr lang="en-US" sz="1800" dirty="0">
              <a:cs typeface="Arial" panose="020B0604020202020204"/>
            </a:endParaRPr>
          </a:p>
          <a:p>
            <a:endParaRPr lang="en-US" sz="1800" dirty="0">
              <a:ea typeface="+mn-lt"/>
              <a:cs typeface="+mn-lt"/>
            </a:endParaRPr>
          </a:p>
          <a:p>
            <a:endParaRPr lang="en-US" dirty="0">
              <a:cs typeface="Arial" panose="020B060402020202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4E41AB-D62E-20E8-517F-6CC268E54599}"/>
              </a:ext>
            </a:extLst>
          </p:cNvPr>
          <p:cNvSpPr txBox="1"/>
          <p:nvPr/>
        </p:nvSpPr>
        <p:spPr>
          <a:xfrm>
            <a:off x="318051" y="5549347"/>
            <a:ext cx="7913705" cy="738664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cs typeface="Arial"/>
              </a:rPr>
              <a:t>Thank you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You can Learn more about our project on </a:t>
            </a:r>
            <a:r>
              <a:rPr lang="en-US" dirty="0">
                <a:ea typeface="+mn-lt"/>
                <a:cs typeface="+mn-lt"/>
                <a:hlinkClick r:id="rId2"/>
              </a:rPr>
              <a:t>The HEPPP funded initiative</a:t>
            </a:r>
            <a:r>
              <a:rPr lang="en-US" dirty="0">
                <a:ea typeface="+mn-lt"/>
                <a:cs typeface="+mn-lt"/>
              </a:rPr>
              <a:t> page.</a:t>
            </a:r>
            <a:endParaRPr lang="en-US" dirty="0"/>
          </a:p>
        </p:txBody>
      </p:sp>
      <p:pic>
        <p:nvPicPr>
          <p:cNvPr id="3" name="Graphic 3" descr="Clipboard outline">
            <a:extLst>
              <a:ext uri="{FF2B5EF4-FFF2-40B4-BE49-F238E27FC236}">
                <a16:creationId xmlns:a16="http://schemas.microsoft.com/office/drawing/2014/main" id="{0958D47A-A1EF-A3F4-5F0A-F69A78A84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408" y="347870"/>
            <a:ext cx="788505" cy="78850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5222838-F00B-4942-82B4-D0C4EE2B0527}"/>
              </a:ext>
            </a:extLst>
          </p:cNvPr>
          <p:cNvCxnSpPr>
            <a:cxnSpLocks/>
          </p:cNvCxnSpPr>
          <p:nvPr/>
        </p:nvCxnSpPr>
        <p:spPr>
          <a:xfrm flipV="1">
            <a:off x="367747" y="1136375"/>
            <a:ext cx="3879575" cy="1987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5BA2C355-A3B2-4363-A3F7-896E8BDAD5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829" y="5724581"/>
            <a:ext cx="764293" cy="7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51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7C2A73C6-3F72-31B5-F8D7-6DC30C227013}"/>
              </a:ext>
            </a:extLst>
          </p:cNvPr>
          <p:cNvSpPr txBox="1"/>
          <p:nvPr/>
        </p:nvSpPr>
        <p:spPr>
          <a:xfrm>
            <a:off x="348453" y="1783002"/>
            <a:ext cx="11127270" cy="2246769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cs typeface="Arial" panose="020B0604020202020204"/>
              </a:rPr>
              <a:t>The Higher Education Participation and Partnership Program (HEPPP) </a:t>
            </a:r>
            <a:endParaRPr lang="en-US" sz="2400" dirty="0">
              <a:cs typeface="Arial"/>
            </a:endParaRPr>
          </a:p>
          <a:p>
            <a:r>
              <a:rPr lang="en-US" sz="2400" b="1" dirty="0">
                <a:cs typeface="Arial" panose="020B0604020202020204"/>
              </a:rPr>
              <a:t>has a focus to support students Who are:</a:t>
            </a:r>
            <a:endParaRPr lang="en-US" sz="2400" dirty="0">
              <a:cs typeface="Arial" panose="020B0604020202020204"/>
            </a:endParaRPr>
          </a:p>
          <a:p>
            <a:endParaRPr lang="en-US" sz="2400" b="1" dirty="0">
              <a:cs typeface="Arial" panose="020B0604020202020204"/>
            </a:endParaRPr>
          </a:p>
          <a:p>
            <a:endParaRPr lang="en-US" sz="1600" dirty="0">
              <a:cs typeface="Arial" panose="020B0604020202020204"/>
            </a:endParaRPr>
          </a:p>
          <a:p>
            <a:endParaRPr lang="en-US" sz="1600" b="1" dirty="0">
              <a:cs typeface="Arial" panose="020B0604020202020204"/>
            </a:endParaRPr>
          </a:p>
          <a:p>
            <a:endParaRPr lang="en-US" b="1" dirty="0">
              <a:cs typeface="Arial" panose="020B0604020202020204"/>
            </a:endParaRPr>
          </a:p>
          <a:p>
            <a:endParaRPr lang="en-US" b="1" dirty="0">
              <a:cs typeface="Arial" panose="020B06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A936E0-AC58-47C3-764B-013D8CB101A2}"/>
              </a:ext>
            </a:extLst>
          </p:cNvPr>
          <p:cNvSpPr txBox="1"/>
          <p:nvPr/>
        </p:nvSpPr>
        <p:spPr>
          <a:xfrm>
            <a:off x="897834" y="407504"/>
            <a:ext cx="2148345" cy="707886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cs typeface="Arial"/>
              </a:rPr>
              <a:t>Support</a:t>
            </a:r>
            <a:endParaRPr lang="en-US" sz="40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590EF86-F925-7EDE-0716-6958160E7F25}"/>
              </a:ext>
            </a:extLst>
          </p:cNvPr>
          <p:cNvGrpSpPr/>
          <p:nvPr/>
        </p:nvGrpSpPr>
        <p:grpSpPr>
          <a:xfrm>
            <a:off x="347869" y="3087757"/>
            <a:ext cx="4899739" cy="2255413"/>
            <a:chOff x="347869" y="3087757"/>
            <a:chExt cx="4899739" cy="225541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9751DB2-5CD8-721B-15AD-1EE1B4226C8F}"/>
                </a:ext>
              </a:extLst>
            </p:cNvPr>
            <p:cNvSpPr txBox="1"/>
            <p:nvPr/>
          </p:nvSpPr>
          <p:spPr>
            <a:xfrm>
              <a:off x="347869" y="3087757"/>
              <a:ext cx="4533870" cy="677108"/>
            </a:xfrm>
            <a:prstGeom prst="rect">
              <a:avLst/>
            </a:prstGeom>
            <a:solidFill>
              <a:schemeClr val="tx2"/>
            </a:solidFill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342900" indent="-342900">
                <a:buFont typeface="Wingdings"/>
                <a:buChar char="ü"/>
              </a:pPr>
              <a:r>
                <a:rPr lang="en-US" sz="2000" dirty="0">
                  <a:ea typeface="+mn-lt"/>
                  <a:cs typeface="+mn-lt"/>
                </a:rPr>
                <a:t>From regional and remote Australia</a:t>
              </a:r>
              <a:endParaRPr lang="en-US" dirty="0"/>
            </a:p>
            <a:p>
              <a:pPr marL="285750" indent="-285750">
                <a:buFont typeface="Arial,Sans-Serif"/>
                <a:buChar char="•"/>
              </a:pPr>
              <a:endParaRPr lang="en-US" dirty="0">
                <a:cs typeface="Arial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D8FBCE6-CF71-11BF-3D9D-81E11F5F94BE}"/>
                </a:ext>
              </a:extLst>
            </p:cNvPr>
            <p:cNvSpPr txBox="1"/>
            <p:nvPr/>
          </p:nvSpPr>
          <p:spPr>
            <a:xfrm>
              <a:off x="347869" y="4031973"/>
              <a:ext cx="4899739" cy="677108"/>
            </a:xfrm>
            <a:prstGeom prst="rect">
              <a:avLst/>
            </a:prstGeom>
            <a:solidFill>
              <a:schemeClr val="tx2"/>
            </a:solidFill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342900" indent="-342900">
                <a:buFont typeface="Wingdings"/>
                <a:buChar char="ü"/>
              </a:pPr>
              <a:r>
                <a:rPr lang="en-US" sz="2000" dirty="0">
                  <a:cs typeface="Arial"/>
                </a:rPr>
                <a:t>Aboriginal and/or Torres Strait Islander</a:t>
              </a:r>
              <a:endParaRPr lang="en-US" sz="2000" dirty="0">
                <a:ea typeface="+mn-lt"/>
                <a:cs typeface="+mn-lt"/>
              </a:endParaRPr>
            </a:p>
            <a:p>
              <a:endParaRPr lang="en-US" dirty="0">
                <a:cs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3B8DD6-9EE8-E95B-11AA-8673792CEDF5}"/>
                </a:ext>
              </a:extLst>
            </p:cNvPr>
            <p:cNvSpPr txBox="1"/>
            <p:nvPr/>
          </p:nvSpPr>
          <p:spPr>
            <a:xfrm>
              <a:off x="347870" y="4943060"/>
              <a:ext cx="3523722" cy="400110"/>
            </a:xfrm>
            <a:prstGeom prst="rect">
              <a:avLst/>
            </a:prstGeom>
            <a:solidFill>
              <a:schemeClr val="tx2"/>
            </a:solidFill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285750" lvl="0" indent="-285750" rtl="0">
                <a:buFont typeface="Wingdings"/>
                <a:buChar char="ü"/>
              </a:pPr>
              <a:r>
                <a:rPr lang="en-US" dirty="0">
                  <a:solidFill>
                    <a:srgbClr val="000054"/>
                  </a:solidFill>
                  <a:latin typeface="Arial"/>
                  <a:ea typeface="Arial"/>
                  <a:cs typeface="Arial"/>
                </a:rPr>
                <a:t>​</a:t>
              </a:r>
              <a:r>
                <a:rPr lang="en-US" sz="2000" dirty="0">
                  <a:solidFill>
                    <a:srgbClr val="000054"/>
                  </a:solidFill>
                  <a:latin typeface="Arial"/>
                  <a:ea typeface="Arial"/>
                  <a:cs typeface="Arial"/>
                </a:rPr>
                <a:t>From low SES background</a:t>
              </a:r>
              <a:endParaRPr lang="en-US" sz="2000" b="1" dirty="0">
                <a:cs typeface="Arial"/>
              </a:endParaRPr>
            </a:p>
          </p:txBody>
        </p:sp>
      </p:grpSp>
      <p:pic>
        <p:nvPicPr>
          <p:cNvPr id="5" name="Graphic 5" descr="Questions outline">
            <a:extLst>
              <a:ext uri="{FF2B5EF4-FFF2-40B4-BE49-F238E27FC236}">
                <a16:creationId xmlns:a16="http://schemas.microsoft.com/office/drawing/2014/main" id="{C7E97119-8207-A787-8B9A-0021FD266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5165" y="394252"/>
            <a:ext cx="728870" cy="71561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662592-9065-4C44-A198-D8FBE9F3F121}"/>
              </a:ext>
            </a:extLst>
          </p:cNvPr>
          <p:cNvCxnSpPr>
            <a:cxnSpLocks/>
          </p:cNvCxnSpPr>
          <p:nvPr/>
        </p:nvCxnSpPr>
        <p:spPr>
          <a:xfrm>
            <a:off x="347869" y="1172817"/>
            <a:ext cx="262724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170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093AD-B94C-A581-C4AB-83A929D55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749" y="499261"/>
            <a:ext cx="4430324" cy="656313"/>
          </a:xfrm>
        </p:spPr>
        <p:txBody>
          <a:bodyPr/>
          <a:lstStyle/>
          <a:p>
            <a:r>
              <a:rPr lang="en-US" sz="4000" dirty="0">
                <a:cs typeface="Arial"/>
              </a:rPr>
              <a:t>Objectives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2DEF0-9134-110F-63FB-AEB70F667E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1642" y="2914732"/>
            <a:ext cx="7224091" cy="249272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+mn-lt"/>
                <a:cs typeface="+mn-lt"/>
              </a:rPr>
              <a:t>                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har char="•"/>
            </a:pPr>
            <a:r>
              <a:rPr lang="en-US" sz="2000" dirty="0">
                <a:ea typeface="+mn-lt"/>
                <a:cs typeface="+mn-lt"/>
              </a:rPr>
              <a:t>Widening aspiration and promoting higher education </a:t>
            </a:r>
            <a:endParaRPr lang="en-US" dirty="0">
              <a:cs typeface="Arial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2000" dirty="0">
              <a:ea typeface="+mn-lt"/>
              <a:cs typeface="+mn-lt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2000" dirty="0">
              <a:ea typeface="+mn-lt"/>
              <a:cs typeface="+mn-lt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Improving access, participation, retention and completion</a:t>
            </a:r>
            <a:endParaRPr lang="en-US" sz="2000" dirty="0">
              <a:cs typeface="Arial" panose="020B06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EC82A-08C0-4ED7-E207-70743A1F07F3}"/>
              </a:ext>
            </a:extLst>
          </p:cNvPr>
          <p:cNvSpPr txBox="1"/>
          <p:nvPr/>
        </p:nvSpPr>
        <p:spPr>
          <a:xfrm>
            <a:off x="324678" y="1683026"/>
            <a:ext cx="8281434" cy="1107996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cs typeface="Segoe UI"/>
              </a:rPr>
              <a:t>The key objective is to promote equality of opportunity </a:t>
            </a:r>
            <a:endParaRPr lang="en-US" sz="2400" dirty="0">
              <a:cs typeface="Arial"/>
            </a:endParaRPr>
          </a:p>
          <a:p>
            <a:r>
              <a:rPr lang="en-US" sz="2400" b="1" dirty="0">
                <a:cs typeface="Segoe UI"/>
              </a:rPr>
              <a:t>in higher education through:</a:t>
            </a:r>
            <a:r>
              <a:rPr lang="en-US" sz="2400" dirty="0">
                <a:cs typeface="Segoe UI"/>
              </a:rPr>
              <a:t>​​</a:t>
            </a:r>
            <a:endParaRPr lang="en-US" sz="2400" dirty="0"/>
          </a:p>
          <a:p>
            <a:endParaRPr lang="en-US" dirty="0">
              <a:cs typeface="Arial"/>
            </a:endParaRPr>
          </a:p>
        </p:txBody>
      </p:sp>
      <p:pic>
        <p:nvPicPr>
          <p:cNvPr id="7" name="Graphic 7" descr="Bullseye outline">
            <a:extLst>
              <a:ext uri="{FF2B5EF4-FFF2-40B4-BE49-F238E27FC236}">
                <a16:creationId xmlns:a16="http://schemas.microsoft.com/office/drawing/2014/main" id="{0CBFC95C-195B-0BA2-4D0B-980D8BCB6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678" y="347869"/>
            <a:ext cx="781878" cy="80838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58A5D1-00CF-43B2-B5C1-FF24559309B5}"/>
              </a:ext>
            </a:extLst>
          </p:cNvPr>
          <p:cNvCxnSpPr>
            <a:cxnSpLocks/>
          </p:cNvCxnSpPr>
          <p:nvPr/>
        </p:nvCxnSpPr>
        <p:spPr>
          <a:xfrm>
            <a:off x="506895" y="1155574"/>
            <a:ext cx="326997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255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093AD-B94C-A581-C4AB-83A929D55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5" y="499261"/>
            <a:ext cx="4430324" cy="656313"/>
          </a:xfrm>
        </p:spPr>
        <p:txBody>
          <a:bodyPr/>
          <a:lstStyle/>
          <a:p>
            <a:r>
              <a:rPr lang="en-US" sz="4000" dirty="0">
                <a:cs typeface="Arial"/>
              </a:rPr>
              <a:t>Learning Lab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2DEF0-9134-110F-63FB-AEB70F667E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678" y="3641575"/>
            <a:ext cx="7116417" cy="249272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a typeface="+mn-lt"/>
                <a:cs typeface="+mn-lt"/>
              </a:rPr>
              <a:t>Learning Lab Contextualised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a typeface="+mn-lt"/>
                <a:cs typeface="+mn-lt"/>
              </a:rPr>
              <a:t>Content (LLCC)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Connects learners with the Library’s Learning Lab resources to spark an interest in further study.</a:t>
            </a:r>
            <a:r>
              <a:rPr lang="en-AU" sz="2200" dirty="0"/>
              <a:t> </a:t>
            </a:r>
            <a:endParaRPr lang="en-US" sz="2200" b="1" dirty="0">
              <a:cs typeface="Arial" panose="020B06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EC82A-08C0-4ED7-E207-70743A1F07F3}"/>
              </a:ext>
            </a:extLst>
          </p:cNvPr>
          <p:cNvSpPr txBox="1"/>
          <p:nvPr/>
        </p:nvSpPr>
        <p:spPr>
          <a:xfrm>
            <a:off x="324679" y="1683025"/>
            <a:ext cx="7116417" cy="1107996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200" dirty="0"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rovides </a:t>
            </a:r>
            <a:r>
              <a:rPr lang="en-AU" sz="2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access to online activities and resources </a:t>
            </a:r>
          </a:p>
          <a:p>
            <a:pPr algn="just"/>
            <a:r>
              <a:rPr lang="en-AU" sz="2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 help learners build study, writing, maths and English language skills.</a:t>
            </a:r>
            <a:endParaRPr lang="en-US" sz="2200" dirty="0"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58A5D1-00CF-43B2-B5C1-FF24559309B5}"/>
              </a:ext>
            </a:extLst>
          </p:cNvPr>
          <p:cNvCxnSpPr>
            <a:cxnSpLocks/>
          </p:cNvCxnSpPr>
          <p:nvPr/>
        </p:nvCxnSpPr>
        <p:spPr>
          <a:xfrm>
            <a:off x="506895" y="1155574"/>
            <a:ext cx="315070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84BB2A3-F49E-4657-80AF-0B11A48644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157" y="1683025"/>
            <a:ext cx="4140267" cy="358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19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A6ED-D974-BEB9-C649-20633987D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cs typeface="Arial"/>
              </a:rPr>
              <a:t>Stages</a:t>
            </a:r>
            <a:endParaRPr lang="en-US" sz="4000" dirty="0"/>
          </a:p>
        </p:txBody>
      </p:sp>
      <p:graphicFrame>
        <p:nvGraphicFramePr>
          <p:cNvPr id="6" name="Diagram 4">
            <a:extLst>
              <a:ext uri="{FF2B5EF4-FFF2-40B4-BE49-F238E27FC236}">
                <a16:creationId xmlns:a16="http://schemas.microsoft.com/office/drawing/2014/main" id="{30958FE3-2746-6286-74C1-1756E0213D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944002"/>
              </p:ext>
            </p:extLst>
          </p:nvPr>
        </p:nvGraphicFramePr>
        <p:xfrm>
          <a:off x="969765" y="1434697"/>
          <a:ext cx="10990218" cy="3991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0FF5F1-0C4D-4D6B-BD4C-72CD6472F157}"/>
              </a:ext>
            </a:extLst>
          </p:cNvPr>
          <p:cNvCxnSpPr>
            <a:cxnSpLocks/>
          </p:cNvCxnSpPr>
          <p:nvPr/>
        </p:nvCxnSpPr>
        <p:spPr>
          <a:xfrm>
            <a:off x="327106" y="1027043"/>
            <a:ext cx="171284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477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1E9DB-A685-2B86-8BFF-BC1EF6AE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993" y="664913"/>
            <a:ext cx="7677107" cy="1047252"/>
          </a:xfrm>
        </p:spPr>
        <p:txBody>
          <a:bodyPr/>
          <a:lstStyle/>
          <a:p>
            <a:r>
              <a:rPr lang="en-US" dirty="0">
                <a:cs typeface="Arial"/>
              </a:rPr>
              <a:t>Stage 1 – Planning and Analysis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1979CA-C667-8483-F3CA-0748B88131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651" y="1887688"/>
            <a:ext cx="8900491" cy="756686"/>
          </a:xfrm>
        </p:spPr>
        <p:txBody>
          <a:bodyPr/>
          <a:lstStyle/>
          <a:p>
            <a:r>
              <a:rPr lang="en-US" sz="2000" dirty="0">
                <a:cs typeface="Arial"/>
              </a:rPr>
              <a:t>RMIT Equity Enrolment Data</a:t>
            </a:r>
          </a:p>
          <a:p>
            <a:r>
              <a:rPr lang="en-US" sz="2000" dirty="0">
                <a:ea typeface="+mn-lt"/>
                <a:cs typeface="+mn-lt"/>
              </a:rPr>
              <a:t>The National Centre for Student Equity in Higher Education (NCSEHE)</a:t>
            </a:r>
            <a:endParaRPr lang="en-US" sz="2000" dirty="0"/>
          </a:p>
          <a:p>
            <a:endParaRPr lang="en-US" dirty="0">
              <a:cs typeface="Arial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B88DAFD-DBDD-2C87-74F2-093521FE56D0}"/>
              </a:ext>
            </a:extLst>
          </p:cNvPr>
          <p:cNvGrpSpPr/>
          <p:nvPr/>
        </p:nvGrpSpPr>
        <p:grpSpPr>
          <a:xfrm>
            <a:off x="2131415" y="2978953"/>
            <a:ext cx="6044796" cy="3600671"/>
            <a:chOff x="2131415" y="2978953"/>
            <a:chExt cx="6044796" cy="360067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6E6D252-0CFB-DFD3-C546-9C2A5841725D}"/>
                </a:ext>
              </a:extLst>
            </p:cNvPr>
            <p:cNvSpPr/>
            <p:nvPr/>
          </p:nvSpPr>
          <p:spPr>
            <a:xfrm>
              <a:off x="2131415" y="2978953"/>
              <a:ext cx="3676271" cy="3597962"/>
            </a:xfrm>
            <a:prstGeom prst="ellips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0F5AB6-828D-444F-9481-DDD15F0BED1F}"/>
                </a:ext>
              </a:extLst>
            </p:cNvPr>
            <p:cNvSpPr txBox="1"/>
            <p:nvPr/>
          </p:nvSpPr>
          <p:spPr>
            <a:xfrm>
              <a:off x="2403010" y="3893879"/>
              <a:ext cx="3131386" cy="15696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ea typeface="+mn-lt"/>
                  <a:cs typeface="+mn-lt"/>
                </a:rPr>
                <a:t>Indigenous careers handbook</a:t>
              </a:r>
              <a:endParaRPr lang="en-US" sz="2400">
                <a:solidFill>
                  <a:schemeClr val="bg1"/>
                </a:solidFill>
                <a:cs typeface="Arial"/>
              </a:endParaRPr>
            </a:p>
            <a:p>
              <a:pPr algn="ctr"/>
              <a:endParaRPr lang="en-US" sz="2400" dirty="0">
                <a:solidFill>
                  <a:schemeClr val="bg1"/>
                </a:solidFill>
                <a:ea typeface="+mn-lt"/>
                <a:cs typeface="+mn-lt"/>
              </a:endParaRPr>
            </a:p>
            <a:p>
              <a:pPr algn="ctr"/>
              <a:r>
                <a:rPr lang="en-US" sz="2400" dirty="0">
                  <a:solidFill>
                    <a:schemeClr val="bg1"/>
                  </a:solidFill>
                  <a:ea typeface="+mn-lt"/>
                  <a:cs typeface="+mn-lt"/>
                </a:rPr>
                <a:t>Emerging industries</a:t>
              </a:r>
              <a:r>
                <a:rPr lang="en-US" sz="2000" dirty="0">
                  <a:solidFill>
                    <a:schemeClr val="bg1"/>
                  </a:solidFill>
                  <a:ea typeface="+mn-lt"/>
                  <a:cs typeface="+mn-lt"/>
                </a:rPr>
                <a:t> </a:t>
              </a:r>
              <a:endParaRPr lang="en-US" sz="2000" dirty="0">
                <a:solidFill>
                  <a:schemeClr val="bg1"/>
                </a:solidFill>
                <a:cs typeface="Arial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31B90BE-FC80-0C08-22AE-C102D16BE87F}"/>
                </a:ext>
              </a:extLst>
            </p:cNvPr>
            <p:cNvSpPr/>
            <p:nvPr/>
          </p:nvSpPr>
          <p:spPr>
            <a:xfrm>
              <a:off x="5540234" y="4021955"/>
              <a:ext cx="2635977" cy="2557669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FC98A5-7790-E32F-F15C-72826CB5FD9B}"/>
                </a:ext>
              </a:extLst>
            </p:cNvPr>
            <p:cNvSpPr txBox="1"/>
            <p:nvPr/>
          </p:nvSpPr>
          <p:spPr>
            <a:xfrm>
              <a:off x="5606421" y="4698329"/>
              <a:ext cx="2365091" cy="120032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628650" lvl="1" indent="-171450">
                <a:buFont typeface="Arial"/>
                <a:buChar char="•"/>
              </a:pPr>
              <a:r>
                <a:rPr lang="en-US" dirty="0">
                  <a:ea typeface="+mn-lt"/>
                  <a:cs typeface="+mn-lt"/>
                </a:rPr>
                <a:t>Engineering</a:t>
              </a:r>
              <a:endParaRPr lang="en-US">
                <a:cs typeface="Arial" panose="020B0604020202020204"/>
              </a:endParaRPr>
            </a:p>
            <a:p>
              <a:pPr marL="628650" lvl="1" indent="-171450">
                <a:buFont typeface="Arial"/>
                <a:buChar char="•"/>
              </a:pPr>
              <a:r>
                <a:rPr lang="en-US" dirty="0">
                  <a:ea typeface="+mn-lt"/>
                  <a:cs typeface="+mn-lt"/>
                </a:rPr>
                <a:t>Human Society</a:t>
              </a:r>
            </a:p>
            <a:p>
              <a:pPr marL="628650" lvl="1" indent="-171450">
                <a:buFont typeface="Arial"/>
                <a:buChar char="•"/>
              </a:pPr>
              <a:r>
                <a:rPr lang="en-US" dirty="0">
                  <a:ea typeface="+mn-lt"/>
                  <a:cs typeface="+mn-lt"/>
                </a:rPr>
                <a:t>Health</a:t>
              </a:r>
            </a:p>
            <a:p>
              <a:pPr marL="628650" lvl="1" indent="-171450">
                <a:buFont typeface="Arial"/>
                <a:buChar char="•"/>
              </a:pPr>
              <a:r>
                <a:rPr lang="en-US" dirty="0">
                  <a:ea typeface="+mn-lt"/>
                  <a:cs typeface="+mn-lt"/>
                </a:rPr>
                <a:t>Economics</a:t>
              </a:r>
              <a:endParaRPr lang="en-US" dirty="0">
                <a:cs typeface="Arial" panose="020B0604020202020204"/>
              </a:endParaRPr>
            </a:p>
          </p:txBody>
        </p:sp>
      </p:grpSp>
      <p:pic>
        <p:nvPicPr>
          <p:cNvPr id="23" name="Graphic 23" descr="Bar chart outline">
            <a:extLst>
              <a:ext uri="{FF2B5EF4-FFF2-40B4-BE49-F238E27FC236}">
                <a16:creationId xmlns:a16="http://schemas.microsoft.com/office/drawing/2014/main" id="{DCC76260-9F6B-46B5-1F4C-0F805A65E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5408" y="334617"/>
            <a:ext cx="914400" cy="9144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8825AD-C588-48AB-B159-A6803945E27A}"/>
              </a:ext>
            </a:extLst>
          </p:cNvPr>
          <p:cNvCxnSpPr>
            <a:cxnSpLocks/>
          </p:cNvCxnSpPr>
          <p:nvPr/>
        </p:nvCxnSpPr>
        <p:spPr>
          <a:xfrm>
            <a:off x="338983" y="1255643"/>
            <a:ext cx="245722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12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DB6CB0B-85A9-E122-B137-30BD53D6DE21}"/>
              </a:ext>
            </a:extLst>
          </p:cNvPr>
          <p:cNvSpPr txBox="1">
            <a:spLocks/>
          </p:cNvSpPr>
          <p:nvPr/>
        </p:nvSpPr>
        <p:spPr>
          <a:xfrm>
            <a:off x="1161993" y="664913"/>
            <a:ext cx="7677107" cy="1047252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cs typeface="Arial"/>
              </a:rPr>
              <a:t>Stage 1 – Planning and Analysis</a:t>
            </a:r>
          </a:p>
        </p:txBody>
      </p:sp>
      <p:pic>
        <p:nvPicPr>
          <p:cNvPr id="8" name="Graphic 23" descr="Bar chart outline">
            <a:extLst>
              <a:ext uri="{FF2B5EF4-FFF2-40B4-BE49-F238E27FC236}">
                <a16:creationId xmlns:a16="http://schemas.microsoft.com/office/drawing/2014/main" id="{2ED7109D-350F-4645-D0EC-DA2683E02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5408" y="334617"/>
            <a:ext cx="914400" cy="914400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E515238-3120-0AC8-D001-E7F8F7FFF288}"/>
              </a:ext>
            </a:extLst>
          </p:cNvPr>
          <p:cNvSpPr txBox="1">
            <a:spLocks/>
          </p:cNvSpPr>
          <p:nvPr/>
        </p:nvSpPr>
        <p:spPr>
          <a:xfrm>
            <a:off x="374651" y="1887688"/>
            <a:ext cx="8900491" cy="7566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7055" indent="-237055" algn="l" defTabSz="914354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4109" indent="-237055" algn="l" defTabSz="914354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lang="en-US" sz="2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4109" indent="-237055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4109" indent="-237055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cs typeface="Arial"/>
              </a:rPr>
              <a:t>RMIT Library Learning Lab data</a:t>
            </a:r>
          </a:p>
          <a:p>
            <a:endParaRPr lang="en-US" sz="2000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5CC83E3-914F-BE55-C3D2-82BB3582F291}"/>
              </a:ext>
            </a:extLst>
          </p:cNvPr>
          <p:cNvGrpSpPr/>
          <p:nvPr/>
        </p:nvGrpSpPr>
        <p:grpSpPr>
          <a:xfrm>
            <a:off x="2445853" y="2391940"/>
            <a:ext cx="6558618" cy="4207564"/>
            <a:chOff x="1398931" y="2332305"/>
            <a:chExt cx="6558618" cy="420756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9CE419A-C381-5CBE-F2C1-96D0777EA301}"/>
                </a:ext>
              </a:extLst>
            </p:cNvPr>
            <p:cNvSpPr/>
            <p:nvPr/>
          </p:nvSpPr>
          <p:spPr>
            <a:xfrm>
              <a:off x="1398931" y="2332305"/>
              <a:ext cx="3775663" cy="3684103"/>
            </a:xfrm>
            <a:prstGeom prst="ellips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8A2C65C-601D-8984-B447-46B6DAE88555}"/>
                </a:ext>
              </a:extLst>
            </p:cNvPr>
            <p:cNvSpPr txBox="1"/>
            <p:nvPr/>
          </p:nvSpPr>
          <p:spPr>
            <a:xfrm>
              <a:off x="1808166" y="3733949"/>
              <a:ext cx="3169638" cy="83099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ea typeface="+mn-lt"/>
                  <a:cs typeface="+mn-lt"/>
                </a:rPr>
                <a:t>Course and Learning objectives/outcomes</a:t>
              </a:r>
              <a:r>
                <a:rPr lang="en-US" sz="2000" dirty="0">
                  <a:solidFill>
                    <a:schemeClr val="bg1"/>
                  </a:solidFill>
                  <a:ea typeface="+mn-lt"/>
                  <a:cs typeface="+mn-lt"/>
                </a:rPr>
                <a:t> </a:t>
              </a:r>
              <a:endParaRPr lang="en-US" sz="2000" dirty="0">
                <a:solidFill>
                  <a:schemeClr val="bg1"/>
                </a:solidFill>
                <a:cs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76F5623-1DA2-E0AC-F87E-8C1C37CAE2CC}"/>
                </a:ext>
              </a:extLst>
            </p:cNvPr>
            <p:cNvSpPr/>
            <p:nvPr/>
          </p:nvSpPr>
          <p:spPr>
            <a:xfrm>
              <a:off x="4784860" y="3485244"/>
              <a:ext cx="3172689" cy="3054625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6AB7E33-F7A5-D734-6792-E591EBDEE9EB}"/>
                </a:ext>
              </a:extLst>
            </p:cNvPr>
            <p:cNvSpPr txBox="1"/>
            <p:nvPr/>
          </p:nvSpPr>
          <p:spPr>
            <a:xfrm>
              <a:off x="5282645" y="3741822"/>
              <a:ext cx="2365091" cy="276998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lvl="1"/>
              <a:r>
                <a:rPr lang="en-US" sz="1600" dirty="0">
                  <a:ea typeface="+mn-lt"/>
                  <a:cs typeface="+mn-lt"/>
                </a:rPr>
                <a:t>Math </a:t>
              </a:r>
              <a:endParaRPr lang="en-US" sz="1600">
                <a:cs typeface="Arial"/>
              </a:endParaRPr>
            </a:p>
            <a:p>
              <a:pPr lvl="1"/>
              <a:r>
                <a:rPr lang="en-US" sz="1600" dirty="0">
                  <a:ea typeface="+mn-lt"/>
                  <a:cs typeface="+mn-lt"/>
                </a:rPr>
                <a:t>Physics</a:t>
              </a:r>
            </a:p>
            <a:p>
              <a:pPr lvl="1"/>
              <a:r>
                <a:rPr lang="en-US" sz="1600" dirty="0">
                  <a:ea typeface="+mn-lt"/>
                  <a:cs typeface="+mn-lt"/>
                </a:rPr>
                <a:t>Language</a:t>
              </a:r>
            </a:p>
            <a:p>
              <a:pPr lvl="1"/>
              <a:r>
                <a:rPr lang="en-US" sz="1600" dirty="0">
                  <a:ea typeface="+mn-lt"/>
                  <a:cs typeface="+mn-lt"/>
                </a:rPr>
                <a:t>Nursing</a:t>
              </a:r>
            </a:p>
            <a:p>
              <a:pPr lvl="1"/>
              <a:r>
                <a:rPr lang="en-US" sz="1600" dirty="0">
                  <a:ea typeface="+mn-lt"/>
                  <a:cs typeface="+mn-lt"/>
                </a:rPr>
                <a:t>Social Studies</a:t>
              </a:r>
            </a:p>
            <a:p>
              <a:pPr lvl="1"/>
              <a:r>
                <a:rPr lang="en-US" sz="1600" dirty="0">
                  <a:ea typeface="+mn-lt"/>
                  <a:cs typeface="+mn-lt"/>
                </a:rPr>
                <a:t>Communication and collaboration</a:t>
              </a:r>
            </a:p>
            <a:p>
              <a:pPr lvl="1"/>
              <a:r>
                <a:rPr lang="en-US" sz="1600" dirty="0">
                  <a:ea typeface="+mn-lt"/>
                  <a:cs typeface="+mn-lt"/>
                </a:rPr>
                <a:t>Digital literacy</a:t>
              </a:r>
            </a:p>
            <a:p>
              <a:pPr lvl="1"/>
              <a:r>
                <a:rPr lang="en-US" sz="1600" dirty="0">
                  <a:ea typeface="+mn-lt"/>
                  <a:cs typeface="+mn-lt"/>
                </a:rPr>
                <a:t>Critical thinking</a:t>
              </a:r>
            </a:p>
            <a:p>
              <a:pPr lvl="1"/>
              <a:r>
                <a:rPr lang="en-US" sz="1600" dirty="0">
                  <a:ea typeface="+mn-lt"/>
                  <a:cs typeface="+mn-lt"/>
                </a:rPr>
                <a:t>Sustainability</a:t>
              </a:r>
              <a:endParaRPr lang="en-US" sz="1600" dirty="0">
                <a:cs typeface="Arial" panose="020B0604020202020204"/>
              </a:endParaRPr>
            </a:p>
            <a:p>
              <a:pPr marL="628650" lvl="1" indent="-171450">
                <a:buFont typeface="Arial"/>
                <a:buChar char="•"/>
              </a:pPr>
              <a:endParaRPr lang="en-US" sz="1400">
                <a:cs typeface="Arial" panose="020B0604020202020204"/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37E2E5C-428A-4D85-81D0-3FD5F73B90A7}"/>
              </a:ext>
            </a:extLst>
          </p:cNvPr>
          <p:cNvCxnSpPr>
            <a:cxnSpLocks/>
          </p:cNvCxnSpPr>
          <p:nvPr/>
        </p:nvCxnSpPr>
        <p:spPr>
          <a:xfrm>
            <a:off x="327991" y="1249017"/>
            <a:ext cx="242183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83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D11047E-C8C1-826E-1A4A-C331AF338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210" y="472757"/>
            <a:ext cx="5725121" cy="631616"/>
          </a:xfrm>
        </p:spPr>
        <p:txBody>
          <a:bodyPr/>
          <a:lstStyle/>
          <a:p>
            <a:r>
              <a:rPr lang="en-US" dirty="0">
                <a:cs typeface="Arial"/>
              </a:rPr>
              <a:t>Stage 2 – Content design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0BE932-9AAA-8D8E-07D5-A72F33A127BE}"/>
              </a:ext>
            </a:extLst>
          </p:cNvPr>
          <p:cNvGrpSpPr/>
          <p:nvPr/>
        </p:nvGrpSpPr>
        <p:grpSpPr>
          <a:xfrm>
            <a:off x="905665" y="2043846"/>
            <a:ext cx="6145994" cy="4440381"/>
            <a:chOff x="905665" y="2043846"/>
            <a:chExt cx="6145994" cy="4440381"/>
          </a:xfrm>
        </p:grpSpPr>
        <p:cxnSp>
          <p:nvCxnSpPr>
            <p:cNvPr id="1360" name="Straight Arrow Connector 1359">
              <a:extLst>
                <a:ext uri="{FF2B5EF4-FFF2-40B4-BE49-F238E27FC236}">
                  <a16:creationId xmlns:a16="http://schemas.microsoft.com/office/drawing/2014/main" id="{96B33974-C5A2-1880-421B-4231AE013EDC}"/>
                </a:ext>
              </a:extLst>
            </p:cNvPr>
            <p:cNvCxnSpPr/>
            <p:nvPr/>
          </p:nvCxnSpPr>
          <p:spPr>
            <a:xfrm flipH="1">
              <a:off x="2952035" y="2850835"/>
              <a:ext cx="1537854" cy="831273"/>
            </a:xfrm>
            <a:prstGeom prst="straightConnector1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5" name="Oval 1354">
              <a:extLst>
                <a:ext uri="{FF2B5EF4-FFF2-40B4-BE49-F238E27FC236}">
                  <a16:creationId xmlns:a16="http://schemas.microsoft.com/office/drawing/2014/main" id="{EB538444-A747-33A6-8DE5-A234CC1E6317}"/>
                </a:ext>
              </a:extLst>
            </p:cNvPr>
            <p:cNvSpPr/>
            <p:nvPr/>
          </p:nvSpPr>
          <p:spPr>
            <a:xfrm>
              <a:off x="905665" y="3117574"/>
              <a:ext cx="2514600" cy="2452254"/>
            </a:xfrm>
            <a:prstGeom prst="ellips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6" name="Oval 1355">
              <a:extLst>
                <a:ext uri="{FF2B5EF4-FFF2-40B4-BE49-F238E27FC236}">
                  <a16:creationId xmlns:a16="http://schemas.microsoft.com/office/drawing/2014/main" id="{D461CE7D-1174-AD10-267A-07F08D31EC12}"/>
                </a:ext>
              </a:extLst>
            </p:cNvPr>
            <p:cNvSpPr/>
            <p:nvPr/>
          </p:nvSpPr>
          <p:spPr>
            <a:xfrm>
              <a:off x="4355447" y="2043846"/>
              <a:ext cx="1094509" cy="1080654"/>
            </a:xfrm>
            <a:prstGeom prst="ellips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7" name="Oval 1356">
              <a:extLst>
                <a:ext uri="{FF2B5EF4-FFF2-40B4-BE49-F238E27FC236}">
                  <a16:creationId xmlns:a16="http://schemas.microsoft.com/office/drawing/2014/main" id="{FF5573AA-2806-F74A-330E-291E536C71B5}"/>
                </a:ext>
              </a:extLst>
            </p:cNvPr>
            <p:cNvSpPr/>
            <p:nvPr/>
          </p:nvSpPr>
          <p:spPr>
            <a:xfrm>
              <a:off x="5636992" y="3242265"/>
              <a:ext cx="1073727" cy="1052945"/>
            </a:xfrm>
            <a:prstGeom prst="ellips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8" name="Oval 1357">
              <a:extLst>
                <a:ext uri="{FF2B5EF4-FFF2-40B4-BE49-F238E27FC236}">
                  <a16:creationId xmlns:a16="http://schemas.microsoft.com/office/drawing/2014/main" id="{EAA04BC5-6477-EFB7-28ED-623B157DC936}"/>
                </a:ext>
              </a:extLst>
            </p:cNvPr>
            <p:cNvSpPr/>
            <p:nvPr/>
          </p:nvSpPr>
          <p:spPr>
            <a:xfrm>
              <a:off x="4369301" y="4343701"/>
              <a:ext cx="1080654" cy="1046018"/>
            </a:xfrm>
            <a:prstGeom prst="ellips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9" name="Oval 1358">
              <a:extLst>
                <a:ext uri="{FF2B5EF4-FFF2-40B4-BE49-F238E27FC236}">
                  <a16:creationId xmlns:a16="http://schemas.microsoft.com/office/drawing/2014/main" id="{CADBE225-68D3-94C1-A4A3-AF7AE60177A1}"/>
                </a:ext>
              </a:extLst>
            </p:cNvPr>
            <p:cNvSpPr/>
            <p:nvPr/>
          </p:nvSpPr>
          <p:spPr>
            <a:xfrm>
              <a:off x="5768610" y="5438209"/>
              <a:ext cx="1032163" cy="1046018"/>
            </a:xfrm>
            <a:prstGeom prst="ellips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1" name="Straight Arrow Connector 1360">
              <a:extLst>
                <a:ext uri="{FF2B5EF4-FFF2-40B4-BE49-F238E27FC236}">
                  <a16:creationId xmlns:a16="http://schemas.microsoft.com/office/drawing/2014/main" id="{994ACE21-E362-ED21-EE33-F11736C0374E}"/>
                </a:ext>
              </a:extLst>
            </p:cNvPr>
            <p:cNvCxnSpPr/>
            <p:nvPr/>
          </p:nvCxnSpPr>
          <p:spPr>
            <a:xfrm flipV="1">
              <a:off x="3279536" y="3825586"/>
              <a:ext cx="2417617" cy="138545"/>
            </a:xfrm>
            <a:prstGeom prst="straightConnector1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2" name="Straight Arrow Connector 1361">
              <a:extLst>
                <a:ext uri="{FF2B5EF4-FFF2-40B4-BE49-F238E27FC236}">
                  <a16:creationId xmlns:a16="http://schemas.microsoft.com/office/drawing/2014/main" id="{408F657B-ACD7-BE8A-8C4B-595BDB89F421}"/>
                </a:ext>
              </a:extLst>
            </p:cNvPr>
            <p:cNvCxnSpPr>
              <a:cxnSpLocks/>
            </p:cNvCxnSpPr>
            <p:nvPr/>
          </p:nvCxnSpPr>
          <p:spPr>
            <a:xfrm>
              <a:off x="3103342" y="4560178"/>
              <a:ext cx="1413164" cy="173182"/>
            </a:xfrm>
            <a:prstGeom prst="straightConnector1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3" name="Straight Arrow Connector 1362">
              <a:extLst>
                <a:ext uri="{FF2B5EF4-FFF2-40B4-BE49-F238E27FC236}">
                  <a16:creationId xmlns:a16="http://schemas.microsoft.com/office/drawing/2014/main" id="{13D757AB-47CF-EDB5-61BC-AC3C7EBCE061}"/>
                </a:ext>
              </a:extLst>
            </p:cNvPr>
            <p:cNvCxnSpPr>
              <a:cxnSpLocks/>
            </p:cNvCxnSpPr>
            <p:nvPr/>
          </p:nvCxnSpPr>
          <p:spPr>
            <a:xfrm>
              <a:off x="2916306" y="5010452"/>
              <a:ext cx="2902526" cy="983672"/>
            </a:xfrm>
            <a:prstGeom prst="straightConnector1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4" name="TextBox 1363">
              <a:extLst>
                <a:ext uri="{FF2B5EF4-FFF2-40B4-BE49-F238E27FC236}">
                  <a16:creationId xmlns:a16="http://schemas.microsoft.com/office/drawing/2014/main" id="{21298342-837D-8467-2098-791C282AF734}"/>
                </a:ext>
              </a:extLst>
            </p:cNvPr>
            <p:cNvSpPr txBox="1"/>
            <p:nvPr/>
          </p:nvSpPr>
          <p:spPr>
            <a:xfrm>
              <a:off x="1009424" y="3606548"/>
              <a:ext cx="2295183" cy="138499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ea typeface="+mn-lt"/>
                  <a:cs typeface="+mn-lt"/>
                </a:rPr>
                <a:t>Informed by: </a:t>
              </a:r>
              <a:endParaRPr lang="en-US">
                <a:solidFill>
                  <a:schemeClr val="bg1"/>
                </a:solidFill>
                <a:cs typeface="Arial" panose="020B0604020202020204"/>
              </a:endParaRPr>
            </a:p>
            <a:p>
              <a:pPr algn="ctr"/>
              <a:r>
                <a:rPr lang="en-US" sz="1400">
                  <a:solidFill>
                    <a:schemeClr val="bg1"/>
                  </a:solidFill>
                  <a:ea typeface="+mn-lt"/>
                  <a:cs typeface="+mn-lt"/>
                </a:rPr>
                <a:t>academic papers, </a:t>
              </a:r>
              <a:endParaRPr lang="en-US">
                <a:solidFill>
                  <a:schemeClr val="bg1"/>
                </a:solidFill>
                <a:cs typeface="Arial" panose="020B0604020202020204"/>
              </a:endParaRPr>
            </a:p>
            <a:p>
              <a:pPr algn="ctr"/>
              <a:r>
                <a:rPr lang="en-US" sz="1400">
                  <a:solidFill>
                    <a:schemeClr val="bg1"/>
                  </a:solidFill>
                  <a:ea typeface="+mn-lt"/>
                  <a:cs typeface="+mn-lt"/>
                </a:rPr>
                <a:t>independent reviews, </a:t>
              </a:r>
            </a:p>
            <a:p>
              <a:pPr algn="ctr"/>
              <a:r>
                <a:rPr lang="en-US" sz="1400">
                  <a:solidFill>
                    <a:schemeClr val="bg1"/>
                  </a:solidFill>
                  <a:ea typeface="+mn-lt"/>
                  <a:cs typeface="+mn-lt"/>
                </a:rPr>
                <a:t>government statistics and </a:t>
              </a:r>
            </a:p>
            <a:p>
              <a:pPr algn="ctr"/>
              <a:r>
                <a:rPr lang="en-US" sz="1400">
                  <a:solidFill>
                    <a:schemeClr val="bg1"/>
                  </a:solidFill>
                  <a:ea typeface="+mn-lt"/>
                  <a:cs typeface="+mn-lt"/>
                </a:rPr>
                <a:t>forecasts, </a:t>
              </a:r>
              <a:endParaRPr lang="en-US">
                <a:solidFill>
                  <a:schemeClr val="bg1"/>
                </a:solidFill>
                <a:cs typeface="Arial" panose="020B0604020202020204"/>
              </a:endParaRPr>
            </a:p>
            <a:p>
              <a:pPr algn="ctr"/>
              <a:r>
                <a:rPr lang="en-US" sz="1400">
                  <a:solidFill>
                    <a:schemeClr val="bg1"/>
                  </a:solidFill>
                  <a:ea typeface="+mn-lt"/>
                  <a:cs typeface="+mn-lt"/>
                </a:rPr>
                <a:t>and equity initiatives</a:t>
              </a:r>
              <a:endParaRPr lang="en-US" sz="1400">
                <a:solidFill>
                  <a:schemeClr val="bg1"/>
                </a:solidFill>
                <a:cs typeface="Arial"/>
              </a:endParaRPr>
            </a:p>
          </p:txBody>
        </p:sp>
        <p:sp>
          <p:nvSpPr>
            <p:cNvPr id="1365" name="TextBox 1364">
              <a:extLst>
                <a:ext uri="{FF2B5EF4-FFF2-40B4-BE49-F238E27FC236}">
                  <a16:creationId xmlns:a16="http://schemas.microsoft.com/office/drawing/2014/main" id="{F4A899B0-E10B-1F76-58C6-359A4BF0D292}"/>
                </a:ext>
              </a:extLst>
            </p:cNvPr>
            <p:cNvSpPr txBox="1"/>
            <p:nvPr/>
          </p:nvSpPr>
          <p:spPr>
            <a:xfrm>
              <a:off x="4303493" y="2349699"/>
              <a:ext cx="1228685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ea typeface="+mn-lt"/>
                  <a:cs typeface="+mn-lt"/>
                </a:rPr>
                <a:t>R</a:t>
              </a:r>
              <a:r>
                <a:rPr lang="en-US" sz="1100">
                  <a:solidFill>
                    <a:schemeClr val="bg1"/>
                  </a:solidFill>
                  <a:ea typeface="+mn-lt"/>
                  <a:cs typeface="+mn-lt"/>
                </a:rPr>
                <a:t>epresentation</a:t>
              </a:r>
              <a:endParaRPr lang="en-US" sz="1100">
                <a:solidFill>
                  <a:schemeClr val="bg1"/>
                </a:solidFill>
                <a:cs typeface="Arial"/>
              </a:endParaRPr>
            </a:p>
          </p:txBody>
        </p:sp>
        <p:sp>
          <p:nvSpPr>
            <p:cNvPr id="1366" name="TextBox 1365">
              <a:extLst>
                <a:ext uri="{FF2B5EF4-FFF2-40B4-BE49-F238E27FC236}">
                  <a16:creationId xmlns:a16="http://schemas.microsoft.com/office/drawing/2014/main" id="{AEBB21D5-F71E-8A1C-9302-BD1072E60235}"/>
                </a:ext>
              </a:extLst>
            </p:cNvPr>
            <p:cNvSpPr txBox="1"/>
            <p:nvPr/>
          </p:nvSpPr>
          <p:spPr>
            <a:xfrm>
              <a:off x="5704006" y="3607149"/>
              <a:ext cx="1235311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ea typeface="+mn-lt"/>
                  <a:cs typeface="+mn-lt"/>
                </a:rPr>
                <a:t>R</a:t>
              </a:r>
              <a:r>
                <a:rPr lang="en-US" sz="1200">
                  <a:solidFill>
                    <a:schemeClr val="bg1"/>
                  </a:solidFill>
                  <a:ea typeface="+mn-lt"/>
                  <a:cs typeface="+mn-lt"/>
                </a:rPr>
                <a:t>elevance</a:t>
              </a:r>
              <a:endParaRPr lang="en-US">
                <a:solidFill>
                  <a:schemeClr val="bg1"/>
                </a:solidFill>
                <a:cs typeface="Arial" panose="020B0604020202020204"/>
              </a:endParaRPr>
            </a:p>
          </p:txBody>
        </p:sp>
        <p:sp>
          <p:nvSpPr>
            <p:cNvPr id="1367" name="TextBox 1366">
              <a:extLst>
                <a:ext uri="{FF2B5EF4-FFF2-40B4-BE49-F238E27FC236}">
                  <a16:creationId xmlns:a16="http://schemas.microsoft.com/office/drawing/2014/main" id="{267C0893-64FC-33FC-0DE0-46138AE175C5}"/>
                </a:ext>
              </a:extLst>
            </p:cNvPr>
            <p:cNvSpPr txBox="1"/>
            <p:nvPr/>
          </p:nvSpPr>
          <p:spPr>
            <a:xfrm>
              <a:off x="4352585" y="4676659"/>
              <a:ext cx="1235311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ea typeface="+mn-lt"/>
                  <a:cs typeface="+mn-lt"/>
                </a:rPr>
                <a:t>R</a:t>
              </a:r>
              <a:r>
                <a:rPr lang="en-US" sz="1200">
                  <a:solidFill>
                    <a:schemeClr val="bg1"/>
                  </a:solidFill>
                  <a:ea typeface="+mn-lt"/>
                  <a:cs typeface="+mn-lt"/>
                </a:rPr>
                <a:t>eassurance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68" name="TextBox 1367">
              <a:extLst>
                <a:ext uri="{FF2B5EF4-FFF2-40B4-BE49-F238E27FC236}">
                  <a16:creationId xmlns:a16="http://schemas.microsoft.com/office/drawing/2014/main" id="{300F3058-55AC-DEC9-E652-0F0919250F2D}"/>
                </a:ext>
              </a:extLst>
            </p:cNvPr>
            <p:cNvSpPr txBox="1"/>
            <p:nvPr/>
          </p:nvSpPr>
          <p:spPr>
            <a:xfrm>
              <a:off x="5816348" y="5776288"/>
              <a:ext cx="1235311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ea typeface="+mn-lt"/>
                  <a:cs typeface="+mn-lt"/>
                </a:rPr>
                <a:t>R</a:t>
              </a:r>
              <a:r>
                <a:rPr lang="en-US" sz="1200">
                  <a:solidFill>
                    <a:schemeClr val="bg1"/>
                  </a:solidFill>
                  <a:ea typeface="+mn-lt"/>
                  <a:cs typeface="+mn-lt"/>
                </a:rPr>
                <a:t>eliability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9D7929-D1E8-928E-BB69-D96D04937612}"/>
              </a:ext>
            </a:extLst>
          </p:cNvPr>
          <p:cNvGrpSpPr/>
          <p:nvPr/>
        </p:nvGrpSpPr>
        <p:grpSpPr>
          <a:xfrm>
            <a:off x="5533534" y="2420178"/>
            <a:ext cx="6309323" cy="3718101"/>
            <a:chOff x="5533534" y="2420178"/>
            <a:chExt cx="6309323" cy="3718101"/>
          </a:xfrm>
        </p:grpSpPr>
        <p:sp>
          <p:nvSpPr>
            <p:cNvPr id="1369" name="TextBox 1368">
              <a:extLst>
                <a:ext uri="{FF2B5EF4-FFF2-40B4-BE49-F238E27FC236}">
                  <a16:creationId xmlns:a16="http://schemas.microsoft.com/office/drawing/2014/main" id="{181EFDD2-6FC8-5288-AEC8-853C2103519B}"/>
                </a:ext>
              </a:extLst>
            </p:cNvPr>
            <p:cNvSpPr txBox="1"/>
            <p:nvPr/>
          </p:nvSpPr>
          <p:spPr>
            <a:xfrm>
              <a:off x="5536547" y="2420178"/>
              <a:ext cx="6160661" cy="307777"/>
            </a:xfrm>
            <a:prstGeom prst="rect">
              <a:avLst/>
            </a:prstGeom>
            <a:solidFill>
              <a:schemeClr val="tx2"/>
            </a:solidFill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ea typeface="+mn-lt"/>
                  <a:cs typeface="+mn-lt"/>
                </a:rPr>
                <a:t>Learners should be able to see themselves represented in the content</a:t>
              </a:r>
              <a:r>
                <a:rPr lang="en-GB" sz="1400">
                  <a:ea typeface="+mn-lt"/>
                  <a:cs typeface="+mn-lt"/>
                </a:rPr>
                <a:t> </a:t>
              </a:r>
              <a:endParaRPr lang="en-US" sz="1400">
                <a:cs typeface="Arial"/>
              </a:endParaRPr>
            </a:p>
          </p:txBody>
        </p:sp>
        <p:sp>
          <p:nvSpPr>
            <p:cNvPr id="1370" name="TextBox 1369">
              <a:extLst>
                <a:ext uri="{FF2B5EF4-FFF2-40B4-BE49-F238E27FC236}">
                  <a16:creationId xmlns:a16="http://schemas.microsoft.com/office/drawing/2014/main" id="{E122D782-3B19-11C2-EC64-4F13493E77DE}"/>
                </a:ext>
              </a:extLst>
            </p:cNvPr>
            <p:cNvSpPr txBox="1"/>
            <p:nvPr/>
          </p:nvSpPr>
          <p:spPr>
            <a:xfrm>
              <a:off x="6788275" y="3634859"/>
              <a:ext cx="4238661" cy="307777"/>
            </a:xfrm>
            <a:prstGeom prst="rect">
              <a:avLst/>
            </a:prstGeom>
            <a:solidFill>
              <a:schemeClr val="tx2"/>
            </a:solidFill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b="1" dirty="0">
                  <a:ea typeface="+mn-lt"/>
                  <a:cs typeface="+mn-lt"/>
                </a:rPr>
                <a:t>Realistic and relevant to them and their lifestyle</a:t>
              </a:r>
              <a:endParaRPr lang="en-US" dirty="0">
                <a:cs typeface="Arial"/>
              </a:endParaRPr>
            </a:p>
          </p:txBody>
        </p:sp>
        <p:sp>
          <p:nvSpPr>
            <p:cNvPr id="1371" name="TextBox 1370">
              <a:extLst>
                <a:ext uri="{FF2B5EF4-FFF2-40B4-BE49-F238E27FC236}">
                  <a16:creationId xmlns:a16="http://schemas.microsoft.com/office/drawing/2014/main" id="{0B905463-6043-92E2-7FE3-8BEA9F57F85B}"/>
                </a:ext>
              </a:extLst>
            </p:cNvPr>
            <p:cNvSpPr txBox="1"/>
            <p:nvPr/>
          </p:nvSpPr>
          <p:spPr>
            <a:xfrm>
              <a:off x="5533534" y="4638108"/>
              <a:ext cx="5840060" cy="523220"/>
            </a:xfrm>
            <a:prstGeom prst="rect">
              <a:avLst/>
            </a:prstGeom>
            <a:solidFill>
              <a:schemeClr val="tx2"/>
            </a:solidFill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b="1" dirty="0">
                  <a:ea typeface="+mn-lt"/>
                  <a:cs typeface="+mn-lt"/>
                </a:rPr>
                <a:t>Reassure learners that higher education is a valid choice for them </a:t>
              </a:r>
              <a:endParaRPr lang="en-US" dirty="0">
                <a:ea typeface="+mn-lt"/>
                <a:cs typeface="+mn-lt"/>
              </a:endParaRPr>
            </a:p>
            <a:p>
              <a:r>
                <a:rPr lang="en-US" sz="1400" b="1" dirty="0">
                  <a:ea typeface="+mn-lt"/>
                  <a:cs typeface="+mn-lt"/>
                </a:rPr>
                <a:t>and that they will be given support</a:t>
              </a:r>
              <a:endParaRPr lang="en-US" dirty="0">
                <a:cs typeface="Arial"/>
              </a:endParaRPr>
            </a:p>
          </p:txBody>
        </p:sp>
        <p:sp>
          <p:nvSpPr>
            <p:cNvPr id="1373" name="TextBox 1372">
              <a:extLst>
                <a:ext uri="{FF2B5EF4-FFF2-40B4-BE49-F238E27FC236}">
                  <a16:creationId xmlns:a16="http://schemas.microsoft.com/office/drawing/2014/main" id="{8CD70326-06F8-1E5E-BD3A-D6D749537B44}"/>
                </a:ext>
              </a:extLst>
            </p:cNvPr>
            <p:cNvSpPr txBox="1"/>
            <p:nvPr/>
          </p:nvSpPr>
          <p:spPr>
            <a:xfrm>
              <a:off x="6833150" y="5830502"/>
              <a:ext cx="5009707" cy="307777"/>
            </a:xfrm>
            <a:prstGeom prst="rect">
              <a:avLst/>
            </a:prstGeom>
            <a:solidFill>
              <a:schemeClr val="tx2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b="1" dirty="0">
                  <a:ea typeface="+mn-lt"/>
                  <a:cs typeface="+mn-lt"/>
                </a:rPr>
                <a:t>Demonstrate to learners that it is a source they can trust</a:t>
              </a:r>
              <a:endParaRPr lang="en-US" dirty="0">
                <a:cs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0039EE7-DAB0-ED4A-181F-C86B3C8D5A60}"/>
              </a:ext>
            </a:extLst>
          </p:cNvPr>
          <p:cNvSpPr txBox="1"/>
          <p:nvPr/>
        </p:nvSpPr>
        <p:spPr>
          <a:xfrm>
            <a:off x="334618" y="1639956"/>
            <a:ext cx="3672800" cy="400110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Arial"/>
              </a:rPr>
              <a:t>Guiding Principles: The 4 Rs</a:t>
            </a:r>
            <a:endParaRPr lang="en-US" sz="2000" dirty="0"/>
          </a:p>
        </p:txBody>
      </p:sp>
      <p:pic>
        <p:nvPicPr>
          <p:cNvPr id="9" name="Graphic 11" descr="Lightbulb outline">
            <a:extLst>
              <a:ext uri="{FF2B5EF4-FFF2-40B4-BE49-F238E27FC236}">
                <a16:creationId xmlns:a16="http://schemas.microsoft.com/office/drawing/2014/main" id="{0FF6583C-4527-FC3C-351E-8C1F85226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791" y="341243"/>
            <a:ext cx="708992" cy="708992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D78D0FB-F4CC-44EA-A284-B4B6FF013DDC}"/>
              </a:ext>
            </a:extLst>
          </p:cNvPr>
          <p:cNvCxnSpPr>
            <a:cxnSpLocks/>
          </p:cNvCxnSpPr>
          <p:nvPr/>
        </p:nvCxnSpPr>
        <p:spPr>
          <a:xfrm>
            <a:off x="407503" y="1050235"/>
            <a:ext cx="222967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9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D11047E-C8C1-826E-1A4A-C331AF338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710" y="399870"/>
            <a:ext cx="5561879" cy="714743"/>
          </a:xfrm>
        </p:spPr>
        <p:txBody>
          <a:bodyPr/>
          <a:lstStyle/>
          <a:p>
            <a:r>
              <a:rPr lang="en-US" dirty="0">
                <a:cs typeface="Arial"/>
              </a:rPr>
              <a:t>Stage 3 - Development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6FF487-A0FE-B281-E101-E229C6B055BB}"/>
              </a:ext>
            </a:extLst>
          </p:cNvPr>
          <p:cNvSpPr txBox="1"/>
          <p:nvPr/>
        </p:nvSpPr>
        <p:spPr>
          <a:xfrm>
            <a:off x="765313" y="1659834"/>
            <a:ext cx="9506371" cy="3970318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ea typeface="+mn-lt"/>
                <a:cs typeface="+mn-lt"/>
              </a:rPr>
              <a:t>Barriers the HEPPP cohort may face:</a:t>
            </a:r>
          </a:p>
          <a:p>
            <a:endParaRPr lang="en-US" b="1" dirty="0">
              <a:ea typeface="+mn-lt"/>
              <a:cs typeface="+mn-lt"/>
            </a:endParaRPr>
          </a:p>
          <a:p>
            <a:pPr marL="285750" indent="-285750">
              <a:buFont typeface="Wingdings"/>
              <a:buChar char="§"/>
            </a:pPr>
            <a:r>
              <a:rPr lang="en-US" dirty="0">
                <a:ea typeface="+mn-lt"/>
                <a:cs typeface="+mn-lt"/>
              </a:rPr>
              <a:t>Unreliable internet connection </a:t>
            </a:r>
            <a:r>
              <a:rPr lang="en-GB" dirty="0">
                <a:ea typeface="+mn-lt"/>
                <a:cs typeface="+mn-lt"/>
              </a:rPr>
              <a:t> </a:t>
            </a:r>
            <a:endParaRPr lang="en-US" dirty="0">
              <a:ea typeface="+mn-lt"/>
              <a:cs typeface="+mn-lt"/>
            </a:endParaRPr>
          </a:p>
          <a:p>
            <a:endParaRPr lang="en-GB" dirty="0">
              <a:ea typeface="+mn-lt"/>
              <a:cs typeface="+mn-lt"/>
            </a:endParaRPr>
          </a:p>
          <a:p>
            <a:pPr marL="285750" indent="-285750">
              <a:buFont typeface="Wingdings"/>
              <a:buChar char="§"/>
            </a:pPr>
            <a:r>
              <a:rPr lang="en-US" dirty="0">
                <a:ea typeface="+mn-lt"/>
                <a:cs typeface="+mn-lt"/>
              </a:rPr>
              <a:t>Lack of high-speed infrastructure in their area</a:t>
            </a:r>
            <a:r>
              <a:rPr lang="en-GB" dirty="0">
                <a:ea typeface="+mn-lt"/>
                <a:cs typeface="+mn-lt"/>
              </a:rPr>
              <a:t> </a:t>
            </a:r>
            <a:endParaRPr lang="en-US" dirty="0">
              <a:ea typeface="+mn-lt"/>
              <a:cs typeface="+mn-lt"/>
            </a:endParaRPr>
          </a:p>
          <a:p>
            <a:endParaRPr lang="en-GB" dirty="0">
              <a:ea typeface="+mn-lt"/>
              <a:cs typeface="+mn-lt"/>
            </a:endParaRPr>
          </a:p>
          <a:p>
            <a:pPr marL="285750" indent="-285750">
              <a:buFont typeface="Wingdings"/>
              <a:buChar char="§"/>
            </a:pPr>
            <a:r>
              <a:rPr lang="en-US" dirty="0">
                <a:ea typeface="+mn-lt"/>
                <a:cs typeface="+mn-lt"/>
              </a:rPr>
              <a:t>Limited access to shared devices, Wi-Fi connections or data plans</a:t>
            </a:r>
            <a:r>
              <a:rPr lang="en-GB" dirty="0">
                <a:ea typeface="+mn-lt"/>
                <a:cs typeface="+mn-lt"/>
              </a:rPr>
              <a:t> </a:t>
            </a:r>
            <a:endParaRPr lang="en-US" dirty="0">
              <a:ea typeface="+mn-lt"/>
              <a:cs typeface="+mn-lt"/>
            </a:endParaRPr>
          </a:p>
          <a:p>
            <a:endParaRPr lang="en-GB" dirty="0">
              <a:ea typeface="+mn-lt"/>
              <a:cs typeface="+mn-lt"/>
            </a:endParaRPr>
          </a:p>
          <a:p>
            <a:pPr marL="285750" indent="-285750">
              <a:buFont typeface="Wingdings"/>
              <a:buChar char="§"/>
            </a:pPr>
            <a:r>
              <a:rPr lang="en-US" dirty="0">
                <a:ea typeface="+mn-lt"/>
                <a:cs typeface="+mn-lt"/>
              </a:rPr>
              <a:t>Reliance on smartphones rather than computers </a:t>
            </a:r>
            <a:r>
              <a:rPr lang="en-GB" dirty="0">
                <a:ea typeface="+mn-lt"/>
                <a:cs typeface="+mn-lt"/>
              </a:rPr>
              <a:t> </a:t>
            </a:r>
            <a:endParaRPr lang="en-US" dirty="0">
              <a:ea typeface="+mn-lt"/>
              <a:cs typeface="+mn-lt"/>
            </a:endParaRPr>
          </a:p>
          <a:p>
            <a:endParaRPr lang="en-GB" dirty="0">
              <a:ea typeface="+mn-lt"/>
              <a:cs typeface="+mn-lt"/>
            </a:endParaRPr>
          </a:p>
          <a:p>
            <a:pPr marL="285750" indent="-285750">
              <a:buFont typeface="Wingdings"/>
              <a:buChar char="§"/>
            </a:pPr>
            <a:r>
              <a:rPr lang="en-US" dirty="0">
                <a:ea typeface="+mn-lt"/>
                <a:cs typeface="+mn-lt"/>
              </a:rPr>
              <a:t>Insufficient numbers of computers for learners in schools or regional study centers </a:t>
            </a:r>
          </a:p>
          <a:p>
            <a:r>
              <a:rPr lang="en-GB" dirty="0">
                <a:ea typeface="+mn-lt"/>
                <a:cs typeface="+mn-lt"/>
              </a:rPr>
              <a:t> 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Wingdings"/>
              <a:buChar char="§"/>
            </a:pPr>
            <a:r>
              <a:rPr lang="en-US" dirty="0">
                <a:ea typeface="+mn-lt"/>
                <a:cs typeface="+mn-lt"/>
              </a:rPr>
              <a:t>Costs related to upgrading devices and internet plans</a:t>
            </a:r>
            <a:endParaRPr lang="en-GB" dirty="0">
              <a:ea typeface="+mn-lt"/>
              <a:cs typeface="+mn-lt"/>
            </a:endParaRPr>
          </a:p>
          <a:p>
            <a:endParaRPr lang="en-US">
              <a:cs typeface="Arial"/>
            </a:endParaRPr>
          </a:p>
        </p:txBody>
      </p:sp>
      <p:pic>
        <p:nvPicPr>
          <p:cNvPr id="12" name="Graphic 12" descr="Users outline">
            <a:extLst>
              <a:ext uri="{FF2B5EF4-FFF2-40B4-BE49-F238E27FC236}">
                <a16:creationId xmlns:a16="http://schemas.microsoft.com/office/drawing/2014/main" id="{E5030DC5-0D4E-882C-6C53-BFB56B8BA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0939" y="301487"/>
            <a:ext cx="755374" cy="75537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ED65CF-8B49-4F92-A3EE-65C328B4124E}"/>
              </a:ext>
            </a:extLst>
          </p:cNvPr>
          <p:cNvCxnSpPr>
            <a:cxnSpLocks/>
          </p:cNvCxnSpPr>
          <p:nvPr/>
        </p:nvCxnSpPr>
        <p:spPr>
          <a:xfrm>
            <a:off x="437322" y="974034"/>
            <a:ext cx="246821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138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MIT brand">
      <a:dk1>
        <a:srgbClr val="000054"/>
      </a:dk1>
      <a:lt1>
        <a:srgbClr val="FFFFFF"/>
      </a:lt1>
      <a:dk2>
        <a:srgbClr val="FFFFFF"/>
      </a:dk2>
      <a:lt2>
        <a:srgbClr val="E2E5DF"/>
      </a:lt2>
      <a:accent1>
        <a:srgbClr val="000054"/>
      </a:accent1>
      <a:accent2>
        <a:srgbClr val="E51D2A"/>
      </a:accent2>
      <a:accent3>
        <a:srgbClr val="FAC800"/>
      </a:accent3>
      <a:accent4>
        <a:srgbClr val="E2E5DF"/>
      </a:accent4>
      <a:accent5>
        <a:srgbClr val="E51D2A"/>
      </a:accent5>
      <a:accent6>
        <a:srgbClr val="000054"/>
      </a:accent6>
      <a:hlink>
        <a:srgbClr val="000054"/>
      </a:hlink>
      <a:folHlink>
        <a:srgbClr val="00005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tx2"/>
        </a:solidFill>
      </a:spPr>
      <a:bodyPr vert="horz" wrap="none" lIns="91440" tIns="45720" rIns="91440" bIns="45720" rtlCol="0" anchor="t" anchorCtr="0">
        <a:spAutoFit/>
      </a:bodyPr>
      <a:lstStyle>
        <a:defPPr algn="l">
          <a:defRPr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ADE3B45D-BC3A-9947-8ECB-045C1CB9B138}" vid="{714CADA7-BA03-1D4A-BDB7-6A2BF57CBF1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C44343BD39F74AA9ED55E4EB010DBC" ma:contentTypeVersion="19" ma:contentTypeDescription="Create a new document." ma:contentTypeScope="" ma:versionID="e36049a8dad32b6a3c0d66433b34be40">
  <xsd:schema xmlns:xsd="http://www.w3.org/2001/XMLSchema" xmlns:xs="http://www.w3.org/2001/XMLSchema" xmlns:p="http://schemas.microsoft.com/office/2006/metadata/properties" xmlns:ns2="55d41cb3-b994-4bbf-afd1-1e70f04f67bb" xmlns:ns3="a086d8fd-d1c5-488e-a21f-fb2a632e4a34" targetNamespace="http://schemas.microsoft.com/office/2006/metadata/properties" ma:root="true" ma:fieldsID="c554c0155ca467aed0e9457d2b229b65" ns2:_="" ns3:_="">
    <xsd:import namespace="55d41cb3-b994-4bbf-afd1-1e70f04f67bb"/>
    <xsd:import namespace="a086d8fd-d1c5-488e-a21f-fb2a632e4a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d41cb3-b994-4bbf-afd1-1e70f04f67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921d02d-b337-4ce5-bd1c-22d9132a6b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86d8fd-d1c5-488e-a21f-fb2a632e4a3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e383ecf-1a5c-4c09-9ab3-5997fdef203c}" ma:internalName="TaxCatchAll" ma:showField="CatchAllData" ma:web="a086d8fd-d1c5-488e-a21f-fb2a632e4a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5d41cb3-b994-4bbf-afd1-1e70f04f67bb">
      <Terms xmlns="http://schemas.microsoft.com/office/infopath/2007/PartnerControls"/>
    </lcf76f155ced4ddcb4097134ff3c332f>
    <TaxCatchAll xmlns="a086d8fd-d1c5-488e-a21f-fb2a632e4a34" xsi:nil="true"/>
  </documentManagement>
</p:properties>
</file>

<file path=customXml/itemProps1.xml><?xml version="1.0" encoding="utf-8"?>
<ds:datastoreItem xmlns:ds="http://schemas.openxmlformats.org/officeDocument/2006/customXml" ds:itemID="{94B44F5A-8CAA-4168-AE18-461B2DC536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d41cb3-b994-4bbf-afd1-1e70f04f67bb"/>
    <ds:schemaRef ds:uri="a086d8fd-d1c5-488e-a21f-fb2a632e4a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9C6098-6532-4515-8B7E-E9E9DFC894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D5B838-49BB-4ADA-A9EB-A9BB785FF013}">
  <ds:schemaRefs>
    <ds:schemaRef ds:uri="http://schemas.microsoft.com/office/2006/metadata/properties"/>
    <ds:schemaRef ds:uri="http://schemas.microsoft.com/office/infopath/2007/PartnerControls"/>
    <ds:schemaRef ds:uri="55d41cb3-b994-4bbf-afd1-1e70f04f67bb"/>
    <ds:schemaRef ds:uri="a086d8fd-d1c5-488e-a21f-fb2a632e4a3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451</Words>
  <Application>Microsoft Office PowerPoint</Application>
  <PresentationFormat>Widescreen</PresentationFormat>
  <Paragraphs>108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Arial,Sans-Serif</vt:lpstr>
      <vt:lpstr>Calibri</vt:lpstr>
      <vt:lpstr>Wingdings</vt:lpstr>
      <vt:lpstr>Office Theme</vt:lpstr>
      <vt:lpstr>Addressing inequity with  innovative and shareable resources  and how we made them! </vt:lpstr>
      <vt:lpstr>PowerPoint Presentation</vt:lpstr>
      <vt:lpstr>Objectives</vt:lpstr>
      <vt:lpstr>Learning Lab</vt:lpstr>
      <vt:lpstr>Stages</vt:lpstr>
      <vt:lpstr>Stage 1 – Planning and Analysis</vt:lpstr>
      <vt:lpstr>PowerPoint Presentation</vt:lpstr>
      <vt:lpstr>Stage 2 – Content design</vt:lpstr>
      <vt:lpstr>Stage 3 - Development </vt:lpstr>
      <vt:lpstr>Stage 3 - Development </vt:lpstr>
      <vt:lpstr>Stage 3 - Development </vt:lpstr>
      <vt:lpstr>Key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Azadeh Mobasheri</dc:creator>
  <cp:lastModifiedBy>Azadeh Mobasheri</cp:lastModifiedBy>
  <cp:revision>403</cp:revision>
  <dcterms:created xsi:type="dcterms:W3CDTF">2022-08-22T04:37:15Z</dcterms:created>
  <dcterms:modified xsi:type="dcterms:W3CDTF">2022-09-01T00:50:45Z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0x010100C0C44343BD39F74AA9ED55E4EB010DBC</vt:lpwstr>
  </property>
  <property fmtid="{D5CDD505-2E9C-101B-9397-08002B2CF9AE}" pid="3" name="ClassificationContentMarkingHeaderLocations">
    <vt:lpwstr>office theme:8</vt:lpwstr>
  </property>
  <property fmtid="{D5CDD505-2E9C-101B-9397-08002B2CF9AE}" pid="4" name="ClassificationContentMarkingHeaderText">
    <vt:lpwstr>RMIT Classification: Trusted</vt:lpwstr>
  </property>
  <property fmtid="{D5CDD505-2E9C-101B-9397-08002B2CF9AE}" pid="5" name="MediaServiceImageTags">
    <vt:lpwstr/>
  </property>
  <property fmtid="{D5CDD505-2E9C-101B-9397-08002B2CF9AE}" pid="6" name="MSIP_Label_8c3d088b-6243-4963-a2e2-8b321ab7f8fc_Enabled">
    <vt:lpwstr>true</vt:lpwstr>
  </property>
  <property fmtid="{D5CDD505-2E9C-101B-9397-08002B2CF9AE}" pid="7" name="MSIP_Label_8c3d088b-6243-4963-a2e2-8b321ab7f8fc_SetDate">
    <vt:lpwstr>2022-09-01T00:50:45Z</vt:lpwstr>
  </property>
  <property fmtid="{D5CDD505-2E9C-101B-9397-08002B2CF9AE}" pid="8" name="MSIP_Label_8c3d088b-6243-4963-a2e2-8b321ab7f8fc_Method">
    <vt:lpwstr>Standard</vt:lpwstr>
  </property>
  <property fmtid="{D5CDD505-2E9C-101B-9397-08002B2CF9AE}" pid="9" name="MSIP_Label_8c3d088b-6243-4963-a2e2-8b321ab7f8fc_Name">
    <vt:lpwstr>Trusted</vt:lpwstr>
  </property>
  <property fmtid="{D5CDD505-2E9C-101B-9397-08002B2CF9AE}" pid="10" name="MSIP_Label_8c3d088b-6243-4963-a2e2-8b321ab7f8fc_SiteId">
    <vt:lpwstr>d1323671-cdbe-4417-b4d4-bdb24b51316b</vt:lpwstr>
  </property>
  <property fmtid="{D5CDD505-2E9C-101B-9397-08002B2CF9AE}" pid="11" name="MSIP_Label_8c3d088b-6243-4963-a2e2-8b321ab7f8fc_ActionId">
    <vt:lpwstr>ea23cd7b-8498-4e20-be9d-b57e354a8a07</vt:lpwstr>
  </property>
  <property fmtid="{D5CDD505-2E9C-101B-9397-08002B2CF9AE}" pid="12" name="MSIP_Label_8c3d088b-6243-4963-a2e2-8b321ab7f8fc_ContentBits">
    <vt:lpwstr>1</vt:lpwstr>
  </property>
</Properties>
</file>